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png&amp;ehk=YAPeJAumy5raMBnTAC6ooQ&amp;r=0&amp;pid=OfficeInsert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1" r:id="rId2"/>
  </p:sldMasterIdLst>
  <p:notesMasterIdLst>
    <p:notesMasterId r:id="rId216"/>
  </p:notesMasterIdLst>
  <p:sldIdLst>
    <p:sldId id="256" r:id="rId3"/>
    <p:sldId id="275" r:id="rId4"/>
    <p:sldId id="372" r:id="rId5"/>
    <p:sldId id="371" r:id="rId6"/>
    <p:sldId id="277" r:id="rId7"/>
    <p:sldId id="276" r:id="rId8"/>
    <p:sldId id="279" r:id="rId9"/>
    <p:sldId id="373" r:id="rId10"/>
    <p:sldId id="348" r:id="rId11"/>
    <p:sldId id="349" r:id="rId12"/>
    <p:sldId id="375" r:id="rId13"/>
    <p:sldId id="377" r:id="rId14"/>
    <p:sldId id="376" r:id="rId15"/>
    <p:sldId id="378" r:id="rId16"/>
    <p:sldId id="350" r:id="rId17"/>
    <p:sldId id="374" r:id="rId18"/>
    <p:sldId id="379" r:id="rId19"/>
    <p:sldId id="352" r:id="rId20"/>
    <p:sldId id="353" r:id="rId21"/>
    <p:sldId id="354" r:id="rId22"/>
    <p:sldId id="355" r:id="rId23"/>
    <p:sldId id="356" r:id="rId24"/>
    <p:sldId id="357" r:id="rId25"/>
    <p:sldId id="385" r:id="rId26"/>
    <p:sldId id="380" r:id="rId27"/>
    <p:sldId id="381" r:id="rId28"/>
    <p:sldId id="387" r:id="rId29"/>
    <p:sldId id="382" r:id="rId30"/>
    <p:sldId id="358" r:id="rId31"/>
    <p:sldId id="384" r:id="rId32"/>
    <p:sldId id="360" r:id="rId33"/>
    <p:sldId id="383" r:id="rId34"/>
    <p:sldId id="386" r:id="rId35"/>
    <p:sldId id="362" r:id="rId36"/>
    <p:sldId id="361" r:id="rId37"/>
    <p:sldId id="363" r:id="rId38"/>
    <p:sldId id="364" r:id="rId39"/>
    <p:sldId id="365" r:id="rId40"/>
    <p:sldId id="366" r:id="rId41"/>
    <p:sldId id="367" r:id="rId42"/>
    <p:sldId id="368" r:id="rId43"/>
    <p:sldId id="369" r:id="rId44"/>
    <p:sldId id="401" r:id="rId45"/>
    <p:sldId id="370" r:id="rId46"/>
    <p:sldId id="388" r:id="rId47"/>
    <p:sldId id="389" r:id="rId48"/>
    <p:sldId id="394" r:id="rId49"/>
    <p:sldId id="391" r:id="rId50"/>
    <p:sldId id="393" r:id="rId51"/>
    <p:sldId id="392" r:id="rId52"/>
    <p:sldId id="396" r:id="rId53"/>
    <p:sldId id="395" r:id="rId54"/>
    <p:sldId id="419" r:id="rId55"/>
    <p:sldId id="405" r:id="rId56"/>
    <p:sldId id="406" r:id="rId57"/>
    <p:sldId id="402" r:id="rId58"/>
    <p:sldId id="403" r:id="rId59"/>
    <p:sldId id="404" r:id="rId60"/>
    <p:sldId id="407" r:id="rId61"/>
    <p:sldId id="408" r:id="rId62"/>
    <p:sldId id="410" r:id="rId63"/>
    <p:sldId id="413" r:id="rId64"/>
    <p:sldId id="416" r:id="rId65"/>
    <p:sldId id="417" r:id="rId66"/>
    <p:sldId id="418" r:id="rId67"/>
    <p:sldId id="420" r:id="rId68"/>
    <p:sldId id="427" r:id="rId69"/>
    <p:sldId id="409" r:id="rId70"/>
    <p:sldId id="411" r:id="rId71"/>
    <p:sldId id="412" r:id="rId72"/>
    <p:sldId id="414" r:id="rId73"/>
    <p:sldId id="423" r:id="rId74"/>
    <p:sldId id="421" r:id="rId75"/>
    <p:sldId id="424" r:id="rId76"/>
    <p:sldId id="432" r:id="rId77"/>
    <p:sldId id="428" r:id="rId78"/>
    <p:sldId id="444" r:id="rId79"/>
    <p:sldId id="429" r:id="rId80"/>
    <p:sldId id="440" r:id="rId81"/>
    <p:sldId id="431" r:id="rId82"/>
    <p:sldId id="435" r:id="rId83"/>
    <p:sldId id="430" r:id="rId84"/>
    <p:sldId id="441" r:id="rId85"/>
    <p:sldId id="433" r:id="rId86"/>
    <p:sldId id="437" r:id="rId87"/>
    <p:sldId id="439" r:id="rId88"/>
    <p:sldId id="442" r:id="rId89"/>
    <p:sldId id="443" r:id="rId90"/>
    <p:sldId id="436" r:id="rId91"/>
    <p:sldId id="446" r:id="rId92"/>
    <p:sldId id="448" r:id="rId93"/>
    <p:sldId id="415" r:id="rId94"/>
    <p:sldId id="447" r:id="rId95"/>
    <p:sldId id="445" r:id="rId96"/>
    <p:sldId id="422" r:id="rId97"/>
    <p:sldId id="449" r:id="rId98"/>
    <p:sldId id="425" r:id="rId99"/>
    <p:sldId id="541" r:id="rId100"/>
    <p:sldId id="450" r:id="rId101"/>
    <p:sldId id="453" r:id="rId102"/>
    <p:sldId id="451" r:id="rId103"/>
    <p:sldId id="454" r:id="rId104"/>
    <p:sldId id="455" r:id="rId105"/>
    <p:sldId id="458" r:id="rId106"/>
    <p:sldId id="456" r:id="rId107"/>
    <p:sldId id="457" r:id="rId108"/>
    <p:sldId id="459" r:id="rId109"/>
    <p:sldId id="460" r:id="rId110"/>
    <p:sldId id="461" r:id="rId111"/>
    <p:sldId id="462" r:id="rId112"/>
    <p:sldId id="463" r:id="rId113"/>
    <p:sldId id="470" r:id="rId114"/>
    <p:sldId id="464" r:id="rId115"/>
    <p:sldId id="465" r:id="rId116"/>
    <p:sldId id="467" r:id="rId117"/>
    <p:sldId id="466" r:id="rId118"/>
    <p:sldId id="471" r:id="rId119"/>
    <p:sldId id="473" r:id="rId120"/>
    <p:sldId id="474" r:id="rId121"/>
    <p:sldId id="397" r:id="rId122"/>
    <p:sldId id="398" r:id="rId123"/>
    <p:sldId id="399" r:id="rId124"/>
    <p:sldId id="475" r:id="rId125"/>
    <p:sldId id="477" r:id="rId126"/>
    <p:sldId id="476" r:id="rId127"/>
    <p:sldId id="478" r:id="rId128"/>
    <p:sldId id="480" r:id="rId129"/>
    <p:sldId id="481" r:id="rId130"/>
    <p:sldId id="482" r:id="rId131"/>
    <p:sldId id="485" r:id="rId132"/>
    <p:sldId id="483" r:id="rId133"/>
    <p:sldId id="484" r:id="rId134"/>
    <p:sldId id="486" r:id="rId135"/>
    <p:sldId id="487" r:id="rId136"/>
    <p:sldId id="489" r:id="rId137"/>
    <p:sldId id="504" r:id="rId138"/>
    <p:sldId id="505" r:id="rId139"/>
    <p:sldId id="506" r:id="rId140"/>
    <p:sldId id="490" r:id="rId141"/>
    <p:sldId id="491" r:id="rId142"/>
    <p:sldId id="507" r:id="rId143"/>
    <p:sldId id="508" r:id="rId144"/>
    <p:sldId id="509" r:id="rId145"/>
    <p:sldId id="493" r:id="rId146"/>
    <p:sldId id="494" r:id="rId147"/>
    <p:sldId id="510" r:id="rId148"/>
    <p:sldId id="511" r:id="rId149"/>
    <p:sldId id="512" r:id="rId150"/>
    <p:sldId id="533" r:id="rId151"/>
    <p:sldId id="492" r:id="rId152"/>
    <p:sldId id="498" r:id="rId153"/>
    <p:sldId id="500" r:id="rId154"/>
    <p:sldId id="513" r:id="rId155"/>
    <p:sldId id="515" r:id="rId156"/>
    <p:sldId id="514" r:id="rId157"/>
    <p:sldId id="496" r:id="rId158"/>
    <p:sldId id="497" r:id="rId159"/>
    <p:sldId id="501" r:id="rId160"/>
    <p:sldId id="502" r:id="rId161"/>
    <p:sldId id="516" r:id="rId162"/>
    <p:sldId id="517" r:id="rId163"/>
    <p:sldId id="518" r:id="rId164"/>
    <p:sldId id="503" r:id="rId165"/>
    <p:sldId id="520" r:id="rId166"/>
    <p:sldId id="521" r:id="rId167"/>
    <p:sldId id="522" r:id="rId168"/>
    <p:sldId id="495" r:id="rId169"/>
    <p:sldId id="523" r:id="rId170"/>
    <p:sldId id="531" r:id="rId171"/>
    <p:sldId id="524" r:id="rId172"/>
    <p:sldId id="526" r:id="rId173"/>
    <p:sldId id="527" r:id="rId174"/>
    <p:sldId id="528" r:id="rId175"/>
    <p:sldId id="532" r:id="rId176"/>
    <p:sldId id="576" r:id="rId177"/>
    <p:sldId id="577" r:id="rId178"/>
    <p:sldId id="570" r:id="rId179"/>
    <p:sldId id="542" r:id="rId180"/>
    <p:sldId id="543" r:id="rId181"/>
    <p:sldId id="544" r:id="rId182"/>
    <p:sldId id="545" r:id="rId183"/>
    <p:sldId id="546" r:id="rId184"/>
    <p:sldId id="571" r:id="rId185"/>
    <p:sldId id="548" r:id="rId186"/>
    <p:sldId id="572" r:id="rId187"/>
    <p:sldId id="549" r:id="rId188"/>
    <p:sldId id="573" r:id="rId189"/>
    <p:sldId id="551" r:id="rId190"/>
    <p:sldId id="574" r:id="rId191"/>
    <p:sldId id="550" r:id="rId192"/>
    <p:sldId id="578" r:id="rId193"/>
    <p:sldId id="552" r:id="rId194"/>
    <p:sldId id="575" r:id="rId195"/>
    <p:sldId id="579" r:id="rId196"/>
    <p:sldId id="555" r:id="rId197"/>
    <p:sldId id="556" r:id="rId198"/>
    <p:sldId id="557" r:id="rId199"/>
    <p:sldId id="558" r:id="rId200"/>
    <p:sldId id="559" r:id="rId201"/>
    <p:sldId id="581" r:id="rId202"/>
    <p:sldId id="560" r:id="rId203"/>
    <p:sldId id="561" r:id="rId204"/>
    <p:sldId id="562" r:id="rId205"/>
    <p:sldId id="583" r:id="rId206"/>
    <p:sldId id="563" r:id="rId207"/>
    <p:sldId id="589" r:id="rId208"/>
    <p:sldId id="564" r:id="rId209"/>
    <p:sldId id="566" r:id="rId210"/>
    <p:sldId id="586" r:id="rId211"/>
    <p:sldId id="588" r:id="rId212"/>
    <p:sldId id="585" r:id="rId213"/>
    <p:sldId id="567" r:id="rId214"/>
    <p:sldId id="553" r:id="rId2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lc8EG4WsIWJcRum+lP6lhQ==" hashData="50/TmMfPghqQ3hg9gmwNqd+QrYv8CGirh8hXQseEYD/RUX8Hz1nJjAXUbrLwshyxtWJaB+RtUO0VMiyoMPN3Dw=="/>
  <p:extLst>
    <p:ext uri="{521415D9-36F7-43E2-AB2F-B90AF26B5E84}">
      <p14:sectionLst xmlns:p14="http://schemas.microsoft.com/office/powerpoint/2010/main">
        <p14:section name="Instructor" id="{3ED819E4-9F7F-4A87-8172-33522EF92DC0}">
          <p14:sldIdLst>
            <p14:sldId id="256"/>
            <p14:sldId id="275"/>
            <p14:sldId id="372"/>
            <p14:sldId id="371"/>
          </p14:sldIdLst>
        </p14:section>
        <p14:section name="Who is this course for" id="{EA70BB11-BE82-481B-84B3-9792B23BBE15}">
          <p14:sldIdLst>
            <p14:sldId id="277"/>
          </p14:sldIdLst>
        </p14:section>
        <p14:section name="Prerequisites" id="{9C8FF3B8-E45A-4A91-9AFE-C1474D55C231}">
          <p14:sldIdLst>
            <p14:sldId id="276"/>
          </p14:sldIdLst>
        </p14:section>
        <p14:section name="Course Objectives" id="{7DFC6C6A-05F6-413A-8E66-D5C419F25642}">
          <p14:sldIdLst>
            <p14:sldId id="279"/>
          </p14:sldIdLst>
        </p14:section>
        <p14:section name="Basics" id="{770C222D-18A0-44B3-9932-25636CB8E3D2}">
          <p14:sldIdLst>
            <p14:sldId id="373"/>
            <p14:sldId id="348"/>
            <p14:sldId id="349"/>
            <p14:sldId id="375"/>
            <p14:sldId id="377"/>
            <p14:sldId id="376"/>
            <p14:sldId id="378"/>
            <p14:sldId id="350"/>
            <p14:sldId id="374"/>
            <p14:sldId id="379"/>
            <p14:sldId id="352"/>
            <p14:sldId id="353"/>
            <p14:sldId id="354"/>
            <p14:sldId id="355"/>
            <p14:sldId id="356"/>
            <p14:sldId id="357"/>
            <p14:sldId id="385"/>
            <p14:sldId id="380"/>
            <p14:sldId id="381"/>
            <p14:sldId id="387"/>
            <p14:sldId id="382"/>
            <p14:sldId id="358"/>
            <p14:sldId id="384"/>
            <p14:sldId id="360"/>
            <p14:sldId id="383"/>
            <p14:sldId id="386"/>
            <p14:sldId id="362"/>
            <p14:sldId id="361"/>
            <p14:sldId id="363"/>
            <p14:sldId id="364"/>
            <p14:sldId id="365"/>
            <p14:sldId id="366"/>
            <p14:sldId id="367"/>
            <p14:sldId id="368"/>
            <p14:sldId id="369"/>
          </p14:sldIdLst>
        </p14:section>
        <p14:section name="OOAD &amp; UML" id="{A31045D9-73E6-4871-A250-A35456CFB06B}">
          <p14:sldIdLst>
            <p14:sldId id="401"/>
            <p14:sldId id="370"/>
            <p14:sldId id="388"/>
            <p14:sldId id="389"/>
            <p14:sldId id="394"/>
            <p14:sldId id="391"/>
            <p14:sldId id="393"/>
            <p14:sldId id="392"/>
            <p14:sldId id="396"/>
            <p14:sldId id="395"/>
          </p14:sldIdLst>
        </p14:section>
        <p14:section name="Object Oriented Analysis" id="{FA195780-D7C3-47E0-BA82-A85A3BE823BE}">
          <p14:sldIdLst>
            <p14:sldId id="419"/>
            <p14:sldId id="405"/>
            <p14:sldId id="406"/>
            <p14:sldId id="402"/>
            <p14:sldId id="403"/>
            <p14:sldId id="404"/>
            <p14:sldId id="407"/>
            <p14:sldId id="408"/>
            <p14:sldId id="410"/>
            <p14:sldId id="413"/>
            <p14:sldId id="416"/>
            <p14:sldId id="417"/>
            <p14:sldId id="418"/>
            <p14:sldId id="420"/>
            <p14:sldId id="427"/>
            <p14:sldId id="409"/>
            <p14:sldId id="411"/>
            <p14:sldId id="412"/>
            <p14:sldId id="414"/>
            <p14:sldId id="423"/>
            <p14:sldId id="421"/>
            <p14:sldId id="424"/>
            <p14:sldId id="432"/>
            <p14:sldId id="428"/>
            <p14:sldId id="444"/>
            <p14:sldId id="429"/>
            <p14:sldId id="440"/>
            <p14:sldId id="431"/>
            <p14:sldId id="435"/>
            <p14:sldId id="430"/>
            <p14:sldId id="441"/>
            <p14:sldId id="433"/>
            <p14:sldId id="437"/>
            <p14:sldId id="439"/>
            <p14:sldId id="442"/>
            <p14:sldId id="443"/>
            <p14:sldId id="436"/>
            <p14:sldId id="446"/>
            <p14:sldId id="448"/>
            <p14:sldId id="415"/>
            <p14:sldId id="447"/>
            <p14:sldId id="445"/>
            <p14:sldId id="422"/>
            <p14:sldId id="449"/>
            <p14:sldId id="425"/>
            <p14:sldId id="541"/>
            <p14:sldId id="450"/>
            <p14:sldId id="453"/>
            <p14:sldId id="451"/>
            <p14:sldId id="454"/>
            <p14:sldId id="455"/>
            <p14:sldId id="458"/>
            <p14:sldId id="456"/>
            <p14:sldId id="457"/>
            <p14:sldId id="459"/>
            <p14:sldId id="460"/>
          </p14:sldIdLst>
        </p14:section>
        <p14:section name="Object Oriented Design" id="{943EDE63-C6B9-41DA-A9C4-5C39411F9755}">
          <p14:sldIdLst>
            <p14:sldId id="461"/>
            <p14:sldId id="462"/>
            <p14:sldId id="463"/>
            <p14:sldId id="470"/>
            <p14:sldId id="464"/>
            <p14:sldId id="465"/>
            <p14:sldId id="467"/>
            <p14:sldId id="466"/>
            <p14:sldId id="471"/>
          </p14:sldIdLst>
        </p14:section>
        <p14:section name="OOP" id="{4C685961-60AA-480A-8E94-3AA1A82C391C}">
          <p14:sldIdLst>
            <p14:sldId id="473"/>
            <p14:sldId id="474"/>
            <p14:sldId id="397"/>
            <p14:sldId id="398"/>
            <p14:sldId id="399"/>
            <p14:sldId id="475"/>
            <p14:sldId id="477"/>
            <p14:sldId id="476"/>
            <p14:sldId id="478"/>
            <p14:sldId id="480"/>
            <p14:sldId id="481"/>
            <p14:sldId id="482"/>
            <p14:sldId id="485"/>
            <p14:sldId id="483"/>
            <p14:sldId id="484"/>
            <p14:sldId id="486"/>
            <p14:sldId id="487"/>
            <p14:sldId id="489"/>
            <p14:sldId id="504"/>
            <p14:sldId id="505"/>
            <p14:sldId id="506"/>
            <p14:sldId id="490"/>
            <p14:sldId id="491"/>
            <p14:sldId id="507"/>
            <p14:sldId id="508"/>
            <p14:sldId id="509"/>
            <p14:sldId id="493"/>
            <p14:sldId id="494"/>
            <p14:sldId id="510"/>
            <p14:sldId id="511"/>
            <p14:sldId id="512"/>
            <p14:sldId id="533"/>
            <p14:sldId id="492"/>
            <p14:sldId id="498"/>
            <p14:sldId id="500"/>
            <p14:sldId id="513"/>
            <p14:sldId id="515"/>
            <p14:sldId id="514"/>
            <p14:sldId id="496"/>
            <p14:sldId id="497"/>
            <p14:sldId id="501"/>
            <p14:sldId id="502"/>
            <p14:sldId id="516"/>
            <p14:sldId id="517"/>
            <p14:sldId id="518"/>
            <p14:sldId id="503"/>
            <p14:sldId id="520"/>
            <p14:sldId id="521"/>
            <p14:sldId id="522"/>
            <p14:sldId id="495"/>
            <p14:sldId id="523"/>
            <p14:sldId id="531"/>
            <p14:sldId id="524"/>
            <p14:sldId id="526"/>
            <p14:sldId id="527"/>
            <p14:sldId id="528"/>
            <p14:sldId id="532"/>
            <p14:sldId id="576"/>
            <p14:sldId id="577"/>
            <p14:sldId id="570"/>
            <p14:sldId id="542"/>
            <p14:sldId id="543"/>
            <p14:sldId id="544"/>
            <p14:sldId id="545"/>
            <p14:sldId id="546"/>
            <p14:sldId id="571"/>
            <p14:sldId id="548"/>
            <p14:sldId id="572"/>
            <p14:sldId id="549"/>
            <p14:sldId id="573"/>
            <p14:sldId id="551"/>
            <p14:sldId id="574"/>
            <p14:sldId id="550"/>
            <p14:sldId id="578"/>
            <p14:sldId id="552"/>
            <p14:sldId id="575"/>
            <p14:sldId id="579"/>
            <p14:sldId id="555"/>
            <p14:sldId id="556"/>
            <p14:sldId id="557"/>
            <p14:sldId id="558"/>
            <p14:sldId id="559"/>
            <p14:sldId id="581"/>
            <p14:sldId id="560"/>
            <p14:sldId id="561"/>
            <p14:sldId id="562"/>
            <p14:sldId id="583"/>
            <p14:sldId id="563"/>
            <p14:sldId id="589"/>
            <p14:sldId id="564"/>
            <p14:sldId id="566"/>
            <p14:sldId id="586"/>
            <p14:sldId id="588"/>
            <p14:sldId id="585"/>
            <p14:sldId id="567"/>
            <p14:sldId id="5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969"/>
    <a:srgbClr val="F0904E"/>
    <a:srgbClr val="F2F2F2"/>
    <a:srgbClr val="404040"/>
    <a:srgbClr val="595959"/>
    <a:srgbClr val="8BB8E1"/>
    <a:srgbClr val="F1995D"/>
    <a:srgbClr val="C09200"/>
    <a:srgbClr val="41719C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8242" autoAdjust="0"/>
  </p:normalViewPr>
  <p:slideViewPr>
    <p:cSldViewPr snapToGrid="0">
      <p:cViewPr varScale="1">
        <p:scale>
          <a:sx n="102" d="100"/>
          <a:sy n="102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presProps" Target="pres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viewProps" Target="view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theme" Target="theme/theme1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74F33F-4722-4C9F-B72D-70A891917D54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E414080-3A43-4BAC-A302-BA6B7B9C22CD}">
      <dgm:prSet/>
      <dgm:spPr/>
      <dgm:t>
        <a:bodyPr/>
        <a:lstStyle/>
        <a:p>
          <a:r>
            <a:rPr lang="en-US"/>
            <a:t>Find</a:t>
          </a:r>
        </a:p>
      </dgm:t>
    </dgm:pt>
    <dgm:pt modelId="{8FDD6268-FD3C-4963-8F32-2C7E7A26D9E7}" type="parTrans" cxnId="{DCC07891-CF8E-4B0D-BE89-03D0A2FA4461}">
      <dgm:prSet/>
      <dgm:spPr/>
      <dgm:t>
        <a:bodyPr/>
        <a:lstStyle/>
        <a:p>
          <a:endParaRPr lang="en-US"/>
        </a:p>
      </dgm:t>
    </dgm:pt>
    <dgm:pt modelId="{CFC30EF9-CF9B-47FD-8309-7CC7717189B5}" type="sibTrans" cxnId="{DCC07891-CF8E-4B0D-BE89-03D0A2FA4461}">
      <dgm:prSet/>
      <dgm:spPr/>
      <dgm:t>
        <a:bodyPr/>
        <a:lstStyle/>
        <a:p>
          <a:endParaRPr lang="en-US"/>
        </a:p>
      </dgm:t>
    </dgm:pt>
    <dgm:pt modelId="{960152B9-4C58-4A20-8279-525FCCCD0695}">
      <dgm:prSet/>
      <dgm:spPr/>
      <dgm:t>
        <a:bodyPr/>
        <a:lstStyle/>
        <a:p>
          <a:r>
            <a:rPr lang="en-US"/>
            <a:t>Find the key objects</a:t>
          </a:r>
        </a:p>
      </dgm:t>
    </dgm:pt>
    <dgm:pt modelId="{C1003E03-8F34-4AFA-BA1E-296FAFC3CD6D}" type="parTrans" cxnId="{039E642C-FE14-476B-A0AE-A2D3BE351C28}">
      <dgm:prSet/>
      <dgm:spPr/>
      <dgm:t>
        <a:bodyPr/>
        <a:lstStyle/>
        <a:p>
          <a:endParaRPr lang="en-US"/>
        </a:p>
      </dgm:t>
    </dgm:pt>
    <dgm:pt modelId="{D3D763C9-067D-45AF-A74C-71852040A907}" type="sibTrans" cxnId="{039E642C-FE14-476B-A0AE-A2D3BE351C28}">
      <dgm:prSet/>
      <dgm:spPr/>
      <dgm:t>
        <a:bodyPr/>
        <a:lstStyle/>
        <a:p>
          <a:endParaRPr lang="en-US"/>
        </a:p>
      </dgm:t>
    </dgm:pt>
    <dgm:pt modelId="{27A17CC3-FF8C-417E-8511-A0A88DD12053}">
      <dgm:prSet/>
      <dgm:spPr/>
      <dgm:t>
        <a:bodyPr/>
        <a:lstStyle/>
        <a:p>
          <a:r>
            <a:rPr lang="en-US"/>
            <a:t>Describe</a:t>
          </a:r>
        </a:p>
      </dgm:t>
    </dgm:pt>
    <dgm:pt modelId="{2BA11ECC-9CEF-4DE5-ABC4-DB0B9FD0B6C2}" type="parTrans" cxnId="{80C6EBA3-6E8B-4CFC-9023-084E356C8208}">
      <dgm:prSet/>
      <dgm:spPr/>
      <dgm:t>
        <a:bodyPr/>
        <a:lstStyle/>
        <a:p>
          <a:endParaRPr lang="en-US"/>
        </a:p>
      </dgm:t>
    </dgm:pt>
    <dgm:pt modelId="{BBFB8A6A-EFED-48AE-AA4A-8CD66782554D}" type="sibTrans" cxnId="{80C6EBA3-6E8B-4CFC-9023-084E356C8208}">
      <dgm:prSet/>
      <dgm:spPr/>
      <dgm:t>
        <a:bodyPr/>
        <a:lstStyle/>
        <a:p>
          <a:endParaRPr lang="en-US"/>
        </a:p>
      </dgm:t>
    </dgm:pt>
    <dgm:pt modelId="{3F5CEDBD-9EE3-4E15-8049-B476FD27670F}">
      <dgm:prSet/>
      <dgm:spPr/>
      <dgm:t>
        <a:bodyPr/>
        <a:lstStyle/>
        <a:p>
          <a:r>
            <a:rPr lang="en-US"/>
            <a:t>Describe how they interact</a:t>
          </a:r>
        </a:p>
      </dgm:t>
    </dgm:pt>
    <dgm:pt modelId="{21C962B8-A829-4B4B-A851-55DC31B2F86B}" type="parTrans" cxnId="{A918DAAC-24DE-4A41-83F8-B78AB80D950B}">
      <dgm:prSet/>
      <dgm:spPr/>
      <dgm:t>
        <a:bodyPr/>
        <a:lstStyle/>
        <a:p>
          <a:endParaRPr lang="en-US"/>
        </a:p>
      </dgm:t>
    </dgm:pt>
    <dgm:pt modelId="{82EA1A80-B127-43F9-AE15-82D1C00B3FEC}" type="sibTrans" cxnId="{A918DAAC-24DE-4A41-83F8-B78AB80D950B}">
      <dgm:prSet/>
      <dgm:spPr/>
      <dgm:t>
        <a:bodyPr/>
        <a:lstStyle/>
        <a:p>
          <a:endParaRPr lang="en-US"/>
        </a:p>
      </dgm:t>
    </dgm:pt>
    <dgm:pt modelId="{251618D6-CE90-430D-88A9-6C78AB9093C6}">
      <dgm:prSet/>
      <dgm:spPr/>
      <dgm:t>
        <a:bodyPr/>
        <a:lstStyle/>
        <a:p>
          <a:r>
            <a:rPr lang="en-US"/>
            <a:t>Define</a:t>
          </a:r>
        </a:p>
      </dgm:t>
    </dgm:pt>
    <dgm:pt modelId="{2F7FCED3-58EF-47EA-A588-F118655D8D3A}" type="parTrans" cxnId="{C2CA1DF8-7112-4800-BE16-EA4AAFD1AC6F}">
      <dgm:prSet/>
      <dgm:spPr/>
      <dgm:t>
        <a:bodyPr/>
        <a:lstStyle/>
        <a:p>
          <a:endParaRPr lang="en-US"/>
        </a:p>
      </dgm:t>
    </dgm:pt>
    <dgm:pt modelId="{9EC117F1-E22C-48D0-BEE3-ABD0761AC78E}" type="sibTrans" cxnId="{C2CA1DF8-7112-4800-BE16-EA4AAFD1AC6F}">
      <dgm:prSet/>
      <dgm:spPr/>
      <dgm:t>
        <a:bodyPr/>
        <a:lstStyle/>
        <a:p>
          <a:endParaRPr lang="en-US"/>
        </a:p>
      </dgm:t>
    </dgm:pt>
    <dgm:pt modelId="{8BDBEBDF-9BD1-41F0-B163-535A0D32A497}">
      <dgm:prSet/>
      <dgm:spPr/>
      <dgm:t>
        <a:bodyPr/>
        <a:lstStyle/>
        <a:p>
          <a:r>
            <a:rPr lang="en-US"/>
            <a:t>Define the internal behaviour of each object</a:t>
          </a:r>
        </a:p>
      </dgm:t>
    </dgm:pt>
    <dgm:pt modelId="{4B8433ED-304C-4E5F-B5CC-1C4E7E616911}" type="parTrans" cxnId="{15EA007B-2331-4F5A-9AED-1A7BE634B57F}">
      <dgm:prSet/>
      <dgm:spPr/>
      <dgm:t>
        <a:bodyPr/>
        <a:lstStyle/>
        <a:p>
          <a:endParaRPr lang="en-US"/>
        </a:p>
      </dgm:t>
    </dgm:pt>
    <dgm:pt modelId="{387B58D0-BD34-4D45-9C69-EB6AA0C87052}" type="sibTrans" cxnId="{15EA007B-2331-4F5A-9AED-1A7BE634B57F}">
      <dgm:prSet/>
      <dgm:spPr/>
      <dgm:t>
        <a:bodyPr/>
        <a:lstStyle/>
        <a:p>
          <a:endParaRPr lang="en-US"/>
        </a:p>
      </dgm:t>
    </dgm:pt>
    <dgm:pt modelId="{7BF45A3E-1385-418B-95CC-306BC4091B2A}" type="pres">
      <dgm:prSet presAssocID="{A574F33F-4722-4C9F-B72D-70A891917D54}" presName="Name0" presStyleCnt="0">
        <dgm:presLayoutVars>
          <dgm:dir/>
          <dgm:animLvl val="lvl"/>
          <dgm:resizeHandles val="exact"/>
        </dgm:presLayoutVars>
      </dgm:prSet>
      <dgm:spPr/>
    </dgm:pt>
    <dgm:pt modelId="{9C7A8EA9-880A-4989-B319-12017B796254}" type="pres">
      <dgm:prSet presAssocID="{251618D6-CE90-430D-88A9-6C78AB9093C6}" presName="boxAndChildren" presStyleCnt="0"/>
      <dgm:spPr/>
    </dgm:pt>
    <dgm:pt modelId="{6F6F3BE7-EDF1-4FB6-93BD-B48551015DBD}" type="pres">
      <dgm:prSet presAssocID="{251618D6-CE90-430D-88A9-6C78AB9093C6}" presName="parentTextBox" presStyleLbl="alignNode1" presStyleIdx="0" presStyleCnt="3"/>
      <dgm:spPr/>
    </dgm:pt>
    <dgm:pt modelId="{99863E40-E552-493B-AF40-04696DE88652}" type="pres">
      <dgm:prSet presAssocID="{251618D6-CE90-430D-88A9-6C78AB9093C6}" presName="descendantBox" presStyleLbl="bgAccFollowNode1" presStyleIdx="0" presStyleCnt="3"/>
      <dgm:spPr/>
    </dgm:pt>
    <dgm:pt modelId="{6BCC71F0-A655-4568-B5D2-14F8549B0F4D}" type="pres">
      <dgm:prSet presAssocID="{BBFB8A6A-EFED-48AE-AA4A-8CD66782554D}" presName="sp" presStyleCnt="0"/>
      <dgm:spPr/>
    </dgm:pt>
    <dgm:pt modelId="{671E7B5D-89EC-4867-99E4-89040B86106E}" type="pres">
      <dgm:prSet presAssocID="{27A17CC3-FF8C-417E-8511-A0A88DD12053}" presName="arrowAndChildren" presStyleCnt="0"/>
      <dgm:spPr/>
    </dgm:pt>
    <dgm:pt modelId="{520CB97A-6A8C-4C3F-91A4-AB5388AC7839}" type="pres">
      <dgm:prSet presAssocID="{27A17CC3-FF8C-417E-8511-A0A88DD12053}" presName="parentTextArrow" presStyleLbl="node1" presStyleIdx="0" presStyleCnt="0"/>
      <dgm:spPr/>
    </dgm:pt>
    <dgm:pt modelId="{D7753FE9-12B5-4BED-864E-033F4FA66934}" type="pres">
      <dgm:prSet presAssocID="{27A17CC3-FF8C-417E-8511-A0A88DD12053}" presName="arrow" presStyleLbl="alignNode1" presStyleIdx="1" presStyleCnt="3"/>
      <dgm:spPr/>
    </dgm:pt>
    <dgm:pt modelId="{7812F4D4-E08D-4986-A964-875906FA1FBD}" type="pres">
      <dgm:prSet presAssocID="{27A17CC3-FF8C-417E-8511-A0A88DD12053}" presName="descendantArrow" presStyleLbl="bgAccFollowNode1" presStyleIdx="1" presStyleCnt="3"/>
      <dgm:spPr/>
    </dgm:pt>
    <dgm:pt modelId="{C68560D4-E672-4783-86CD-4EE02F3CA4D8}" type="pres">
      <dgm:prSet presAssocID="{CFC30EF9-CF9B-47FD-8309-7CC7717189B5}" presName="sp" presStyleCnt="0"/>
      <dgm:spPr/>
    </dgm:pt>
    <dgm:pt modelId="{082DB785-D327-4B43-9115-B362DA374920}" type="pres">
      <dgm:prSet presAssocID="{AE414080-3A43-4BAC-A302-BA6B7B9C22CD}" presName="arrowAndChildren" presStyleCnt="0"/>
      <dgm:spPr/>
    </dgm:pt>
    <dgm:pt modelId="{D2441B7A-AD0A-4262-95E5-6CCD9A9473F6}" type="pres">
      <dgm:prSet presAssocID="{AE414080-3A43-4BAC-A302-BA6B7B9C22CD}" presName="parentTextArrow" presStyleLbl="node1" presStyleIdx="0" presStyleCnt="0"/>
      <dgm:spPr/>
    </dgm:pt>
    <dgm:pt modelId="{422B8DAC-1E0A-48F2-89D5-07D93B4290F4}" type="pres">
      <dgm:prSet presAssocID="{AE414080-3A43-4BAC-A302-BA6B7B9C22CD}" presName="arrow" presStyleLbl="alignNode1" presStyleIdx="2" presStyleCnt="3"/>
      <dgm:spPr/>
    </dgm:pt>
    <dgm:pt modelId="{B7551C52-575F-4357-AC1D-704BDBCFE941}" type="pres">
      <dgm:prSet presAssocID="{AE414080-3A43-4BAC-A302-BA6B7B9C22CD}" presName="descendantArrow" presStyleLbl="bgAccFollowNode1" presStyleIdx="2" presStyleCnt="3"/>
      <dgm:spPr/>
    </dgm:pt>
  </dgm:ptLst>
  <dgm:cxnLst>
    <dgm:cxn modelId="{6756EF24-997C-4F37-8978-1F4A58F9E703}" type="presOf" srcId="{A574F33F-4722-4C9F-B72D-70A891917D54}" destId="{7BF45A3E-1385-418B-95CC-306BC4091B2A}" srcOrd="0" destOrd="0" presId="urn:microsoft.com/office/officeart/2016/7/layout/VerticalDownArrowProcess"/>
    <dgm:cxn modelId="{DE5DCF26-B324-4143-A82A-AC83BCF8DA69}" type="presOf" srcId="{8BDBEBDF-9BD1-41F0-B163-535A0D32A497}" destId="{99863E40-E552-493B-AF40-04696DE88652}" srcOrd="0" destOrd="0" presId="urn:microsoft.com/office/officeart/2016/7/layout/VerticalDownArrowProcess"/>
    <dgm:cxn modelId="{039E642C-FE14-476B-A0AE-A2D3BE351C28}" srcId="{AE414080-3A43-4BAC-A302-BA6B7B9C22CD}" destId="{960152B9-4C58-4A20-8279-525FCCCD0695}" srcOrd="0" destOrd="0" parTransId="{C1003E03-8F34-4AFA-BA1E-296FAFC3CD6D}" sibTransId="{D3D763C9-067D-45AF-A74C-71852040A907}"/>
    <dgm:cxn modelId="{ABDAB83B-313E-4F03-9EFB-1C6E7FF21BBE}" type="presOf" srcId="{AE414080-3A43-4BAC-A302-BA6B7B9C22CD}" destId="{422B8DAC-1E0A-48F2-89D5-07D93B4290F4}" srcOrd="1" destOrd="0" presId="urn:microsoft.com/office/officeart/2016/7/layout/VerticalDownArrowProcess"/>
    <dgm:cxn modelId="{C8B13E47-9CD8-4F7D-A907-736449BE0D43}" type="presOf" srcId="{AE414080-3A43-4BAC-A302-BA6B7B9C22CD}" destId="{D2441B7A-AD0A-4262-95E5-6CCD9A9473F6}" srcOrd="0" destOrd="0" presId="urn:microsoft.com/office/officeart/2016/7/layout/VerticalDownArrowProcess"/>
    <dgm:cxn modelId="{15EA007B-2331-4F5A-9AED-1A7BE634B57F}" srcId="{251618D6-CE90-430D-88A9-6C78AB9093C6}" destId="{8BDBEBDF-9BD1-41F0-B163-535A0D32A497}" srcOrd="0" destOrd="0" parTransId="{4B8433ED-304C-4E5F-B5CC-1C4E7E616911}" sibTransId="{387B58D0-BD34-4D45-9C69-EB6AA0C87052}"/>
    <dgm:cxn modelId="{EF00AF8B-0E55-4EF7-8494-7FEE88E13309}" type="presOf" srcId="{251618D6-CE90-430D-88A9-6C78AB9093C6}" destId="{6F6F3BE7-EDF1-4FB6-93BD-B48551015DBD}" srcOrd="0" destOrd="0" presId="urn:microsoft.com/office/officeart/2016/7/layout/VerticalDownArrowProcess"/>
    <dgm:cxn modelId="{DCC07891-CF8E-4B0D-BE89-03D0A2FA4461}" srcId="{A574F33F-4722-4C9F-B72D-70A891917D54}" destId="{AE414080-3A43-4BAC-A302-BA6B7B9C22CD}" srcOrd="0" destOrd="0" parTransId="{8FDD6268-FD3C-4963-8F32-2C7E7A26D9E7}" sibTransId="{CFC30EF9-CF9B-47FD-8309-7CC7717189B5}"/>
    <dgm:cxn modelId="{7F2CDCA2-44F4-4C19-AC2A-F01EEDB5C1CC}" type="presOf" srcId="{960152B9-4C58-4A20-8279-525FCCCD0695}" destId="{B7551C52-575F-4357-AC1D-704BDBCFE941}" srcOrd="0" destOrd="0" presId="urn:microsoft.com/office/officeart/2016/7/layout/VerticalDownArrowProcess"/>
    <dgm:cxn modelId="{80C6EBA3-6E8B-4CFC-9023-084E356C8208}" srcId="{A574F33F-4722-4C9F-B72D-70A891917D54}" destId="{27A17CC3-FF8C-417E-8511-A0A88DD12053}" srcOrd="1" destOrd="0" parTransId="{2BA11ECC-9CEF-4DE5-ABC4-DB0B9FD0B6C2}" sibTransId="{BBFB8A6A-EFED-48AE-AA4A-8CD66782554D}"/>
    <dgm:cxn modelId="{A918DAAC-24DE-4A41-83F8-B78AB80D950B}" srcId="{27A17CC3-FF8C-417E-8511-A0A88DD12053}" destId="{3F5CEDBD-9EE3-4E15-8049-B476FD27670F}" srcOrd="0" destOrd="0" parTransId="{21C962B8-A829-4B4B-A851-55DC31B2F86B}" sibTransId="{82EA1A80-B127-43F9-AE15-82D1C00B3FEC}"/>
    <dgm:cxn modelId="{302D88B8-449B-4838-B773-C573486FC0B7}" type="presOf" srcId="{27A17CC3-FF8C-417E-8511-A0A88DD12053}" destId="{D7753FE9-12B5-4BED-864E-033F4FA66934}" srcOrd="1" destOrd="0" presId="urn:microsoft.com/office/officeart/2016/7/layout/VerticalDownArrowProcess"/>
    <dgm:cxn modelId="{14241DC1-04E7-4996-985A-7E4A269DCBA4}" type="presOf" srcId="{3F5CEDBD-9EE3-4E15-8049-B476FD27670F}" destId="{7812F4D4-E08D-4986-A964-875906FA1FBD}" srcOrd="0" destOrd="0" presId="urn:microsoft.com/office/officeart/2016/7/layout/VerticalDownArrowProcess"/>
    <dgm:cxn modelId="{8D98F3E8-1EB1-427C-9B16-AB0119F985B2}" type="presOf" srcId="{27A17CC3-FF8C-417E-8511-A0A88DD12053}" destId="{520CB97A-6A8C-4C3F-91A4-AB5388AC7839}" srcOrd="0" destOrd="0" presId="urn:microsoft.com/office/officeart/2016/7/layout/VerticalDownArrowProcess"/>
    <dgm:cxn modelId="{C2CA1DF8-7112-4800-BE16-EA4AAFD1AC6F}" srcId="{A574F33F-4722-4C9F-B72D-70A891917D54}" destId="{251618D6-CE90-430D-88A9-6C78AB9093C6}" srcOrd="2" destOrd="0" parTransId="{2F7FCED3-58EF-47EA-A588-F118655D8D3A}" sibTransId="{9EC117F1-E22C-48D0-BEE3-ABD0761AC78E}"/>
    <dgm:cxn modelId="{30BEB50E-8867-4F4E-9964-4F35A0F717B3}" type="presParOf" srcId="{7BF45A3E-1385-418B-95CC-306BC4091B2A}" destId="{9C7A8EA9-880A-4989-B319-12017B796254}" srcOrd="0" destOrd="0" presId="urn:microsoft.com/office/officeart/2016/7/layout/VerticalDownArrowProcess"/>
    <dgm:cxn modelId="{3EF4A186-D481-4B29-B0CF-F22BB95C0BE7}" type="presParOf" srcId="{9C7A8EA9-880A-4989-B319-12017B796254}" destId="{6F6F3BE7-EDF1-4FB6-93BD-B48551015DBD}" srcOrd="0" destOrd="0" presId="urn:microsoft.com/office/officeart/2016/7/layout/VerticalDownArrowProcess"/>
    <dgm:cxn modelId="{41E01EBE-218E-4A29-BA68-8A7C8E4FF892}" type="presParOf" srcId="{9C7A8EA9-880A-4989-B319-12017B796254}" destId="{99863E40-E552-493B-AF40-04696DE88652}" srcOrd="1" destOrd="0" presId="urn:microsoft.com/office/officeart/2016/7/layout/VerticalDownArrowProcess"/>
    <dgm:cxn modelId="{F23DE5BD-1467-4588-8389-A4F5B57FA190}" type="presParOf" srcId="{7BF45A3E-1385-418B-95CC-306BC4091B2A}" destId="{6BCC71F0-A655-4568-B5D2-14F8549B0F4D}" srcOrd="1" destOrd="0" presId="urn:microsoft.com/office/officeart/2016/7/layout/VerticalDownArrowProcess"/>
    <dgm:cxn modelId="{E5FC10BC-006F-45AF-A168-053C4CF16616}" type="presParOf" srcId="{7BF45A3E-1385-418B-95CC-306BC4091B2A}" destId="{671E7B5D-89EC-4867-99E4-89040B86106E}" srcOrd="2" destOrd="0" presId="urn:microsoft.com/office/officeart/2016/7/layout/VerticalDownArrowProcess"/>
    <dgm:cxn modelId="{87A307E3-38D9-4CF1-97E9-FFD535617227}" type="presParOf" srcId="{671E7B5D-89EC-4867-99E4-89040B86106E}" destId="{520CB97A-6A8C-4C3F-91A4-AB5388AC7839}" srcOrd="0" destOrd="0" presId="urn:microsoft.com/office/officeart/2016/7/layout/VerticalDownArrowProcess"/>
    <dgm:cxn modelId="{71871BE6-6B7C-4511-B099-653F9B335763}" type="presParOf" srcId="{671E7B5D-89EC-4867-99E4-89040B86106E}" destId="{D7753FE9-12B5-4BED-864E-033F4FA66934}" srcOrd="1" destOrd="0" presId="urn:microsoft.com/office/officeart/2016/7/layout/VerticalDownArrowProcess"/>
    <dgm:cxn modelId="{DAC68352-6116-40AD-BFA8-1973524CF95F}" type="presParOf" srcId="{671E7B5D-89EC-4867-99E4-89040B86106E}" destId="{7812F4D4-E08D-4986-A964-875906FA1FBD}" srcOrd="2" destOrd="0" presId="urn:microsoft.com/office/officeart/2016/7/layout/VerticalDownArrowProcess"/>
    <dgm:cxn modelId="{3288E4F9-4679-4479-BC05-F84ADB2D1FAA}" type="presParOf" srcId="{7BF45A3E-1385-418B-95CC-306BC4091B2A}" destId="{C68560D4-E672-4783-86CD-4EE02F3CA4D8}" srcOrd="3" destOrd="0" presId="urn:microsoft.com/office/officeart/2016/7/layout/VerticalDownArrowProcess"/>
    <dgm:cxn modelId="{07947554-330C-47E4-937E-DBF180755E59}" type="presParOf" srcId="{7BF45A3E-1385-418B-95CC-306BC4091B2A}" destId="{082DB785-D327-4B43-9115-B362DA374920}" srcOrd="4" destOrd="0" presId="urn:microsoft.com/office/officeart/2016/7/layout/VerticalDownArrowProcess"/>
    <dgm:cxn modelId="{91011BFC-A0B9-4866-A69A-C343C82DFA11}" type="presParOf" srcId="{082DB785-D327-4B43-9115-B362DA374920}" destId="{D2441B7A-AD0A-4262-95E5-6CCD9A9473F6}" srcOrd="0" destOrd="0" presId="urn:microsoft.com/office/officeart/2016/7/layout/VerticalDownArrowProcess"/>
    <dgm:cxn modelId="{89BBFE7C-C9E8-4EE1-BB26-E03BEBD37CE5}" type="presParOf" srcId="{082DB785-D327-4B43-9115-B362DA374920}" destId="{422B8DAC-1E0A-48F2-89D5-07D93B4290F4}" srcOrd="1" destOrd="0" presId="urn:microsoft.com/office/officeart/2016/7/layout/VerticalDownArrowProcess"/>
    <dgm:cxn modelId="{786906E6-BABA-42A5-B506-6CDEA82B8C5D}" type="presParOf" srcId="{082DB785-D327-4B43-9115-B362DA374920}" destId="{B7551C52-575F-4357-AC1D-704BDBCFE941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F3BE7-EDF1-4FB6-93BD-B48551015DBD}">
      <dsp:nvSpPr>
        <dsp:cNvPr id="0" name=""/>
        <dsp:cNvSpPr/>
      </dsp:nvSpPr>
      <dsp:spPr>
        <a:xfrm>
          <a:off x="0" y="3071965"/>
          <a:ext cx="2628900" cy="10082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48920" rIns="186967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Define</a:t>
          </a:r>
        </a:p>
      </dsp:txBody>
      <dsp:txXfrm>
        <a:off x="0" y="3071965"/>
        <a:ext cx="2628900" cy="1008287"/>
      </dsp:txXfrm>
    </dsp:sp>
    <dsp:sp modelId="{99863E40-E552-493B-AF40-04696DE88652}">
      <dsp:nvSpPr>
        <dsp:cNvPr id="0" name=""/>
        <dsp:cNvSpPr/>
      </dsp:nvSpPr>
      <dsp:spPr>
        <a:xfrm>
          <a:off x="2628900" y="3071965"/>
          <a:ext cx="7886700" cy="100828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Define the internal behaviour of each object</a:t>
          </a:r>
        </a:p>
      </dsp:txBody>
      <dsp:txXfrm>
        <a:off x="2628900" y="3071965"/>
        <a:ext cx="7886700" cy="1008287"/>
      </dsp:txXfrm>
    </dsp:sp>
    <dsp:sp modelId="{D7753FE9-12B5-4BED-864E-033F4FA66934}">
      <dsp:nvSpPr>
        <dsp:cNvPr id="0" name=""/>
        <dsp:cNvSpPr/>
      </dsp:nvSpPr>
      <dsp:spPr>
        <a:xfrm rot="10800000">
          <a:off x="0" y="1536343"/>
          <a:ext cx="2628900" cy="1550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48920" rIns="186967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Describe</a:t>
          </a:r>
        </a:p>
      </dsp:txBody>
      <dsp:txXfrm rot="-10800000">
        <a:off x="0" y="1536343"/>
        <a:ext cx="2628900" cy="1007985"/>
      </dsp:txXfrm>
    </dsp:sp>
    <dsp:sp modelId="{7812F4D4-E08D-4986-A964-875906FA1FBD}">
      <dsp:nvSpPr>
        <dsp:cNvPr id="0" name=""/>
        <dsp:cNvSpPr/>
      </dsp:nvSpPr>
      <dsp:spPr>
        <a:xfrm>
          <a:off x="2628900" y="1536343"/>
          <a:ext cx="7886700" cy="1007985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Describe how they interact</a:t>
          </a:r>
        </a:p>
      </dsp:txBody>
      <dsp:txXfrm>
        <a:off x="2628900" y="1536343"/>
        <a:ext cx="7886700" cy="1007985"/>
      </dsp:txXfrm>
    </dsp:sp>
    <dsp:sp modelId="{422B8DAC-1E0A-48F2-89D5-07D93B4290F4}">
      <dsp:nvSpPr>
        <dsp:cNvPr id="0" name=""/>
        <dsp:cNvSpPr/>
      </dsp:nvSpPr>
      <dsp:spPr>
        <a:xfrm rot="10800000">
          <a:off x="0" y="721"/>
          <a:ext cx="2628900" cy="15507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48920" rIns="186967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Find</a:t>
          </a:r>
        </a:p>
      </dsp:txBody>
      <dsp:txXfrm rot="-10800000">
        <a:off x="0" y="721"/>
        <a:ext cx="2628900" cy="1007985"/>
      </dsp:txXfrm>
    </dsp:sp>
    <dsp:sp modelId="{B7551C52-575F-4357-AC1D-704BDBCFE941}">
      <dsp:nvSpPr>
        <dsp:cNvPr id="0" name=""/>
        <dsp:cNvSpPr/>
      </dsp:nvSpPr>
      <dsp:spPr>
        <a:xfrm>
          <a:off x="2628900" y="721"/>
          <a:ext cx="7886700" cy="100798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304800" rIns="159980" bIns="3048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the key objects</a:t>
          </a:r>
        </a:p>
      </dsp:txBody>
      <dsp:txXfrm>
        <a:off x="2628900" y="721"/>
        <a:ext cx="7886700" cy="1007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40F57-89E1-4E21-84F9-A4AD1E8D7C0E}" type="datetimeFigureOut">
              <a:rPr lang="en-IN" smtClean="0"/>
              <a:t>08-11-2017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4D073-159D-4DEC-AEF1-82F8BF4D33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blem_domain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ncurrency_(computer_science)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/>
              <a:t>deal with complexity by breaking it down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44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Including use case depends on the included use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259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0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51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Including use case depends on the included use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4285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601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79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"token" is shorthand for control and data values that flow through an activity.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43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of object-oriented analysis, it captures concepts in the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roblem domain"/>
              </a:rPr>
              <a:t>problem domain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conceptual model is explicitly chosen to be independent of implementation details, such as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ncurrency (computer science)"/>
              </a:rPr>
              <a:t>concurrency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data storage.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553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Next step is to represent the objects that are needed to implement those behaviours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82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Entity abstraction is implemented as a class/structure in OO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4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Interview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575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inside view carries out the contract that the other depend 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00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280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Compile</a:t>
            </a:r>
            <a:r>
              <a:rPr lang="en-US" baseline="0" dirty="0"/>
              <a:t> time polymorphism can be achieved through function overloading or function templates in C++. In the first case, it is called as parametric polymorphism because the type of function to call is determined by examination of the parameters of the function call.</a:t>
            </a:r>
          </a:p>
          <a:p>
            <a:r>
              <a:rPr lang="en-US" baseline="0" dirty="0"/>
              <a:t>Following is an example of compile time polymorphism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#include &lt;</a:t>
            </a:r>
            <a:r>
              <a:rPr lang="en-US" i="1" dirty="0" err="1"/>
              <a:t>iostream</a:t>
            </a:r>
            <a:r>
              <a:rPr lang="en-US" i="1" dirty="0"/>
              <a:t>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using namespace std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class Rectangle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public: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void Draw()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	</a:t>
            </a:r>
            <a:r>
              <a:rPr lang="en-US" i="1" dirty="0" err="1"/>
              <a:t>cout</a:t>
            </a:r>
            <a:r>
              <a:rPr lang="en-US" i="1" dirty="0"/>
              <a:t> &lt;&lt; "Rectangle::Draw" &lt;&lt; </a:t>
            </a:r>
            <a:r>
              <a:rPr lang="en-US" i="1" dirty="0" err="1"/>
              <a:t>endl</a:t>
            </a:r>
            <a:r>
              <a:rPr lang="en-US" i="1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}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class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public: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void Draw()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	</a:t>
            </a:r>
            <a:r>
              <a:rPr lang="en-US" i="1" dirty="0" err="1"/>
              <a:t>cout</a:t>
            </a:r>
            <a:r>
              <a:rPr lang="en-US" i="1" dirty="0"/>
              <a:t> &lt;&lt; "Line::Draw" &lt;&lt; </a:t>
            </a:r>
            <a:r>
              <a:rPr lang="en-US" i="1" dirty="0" err="1"/>
              <a:t>endl</a:t>
            </a:r>
            <a:r>
              <a:rPr lang="en-US" i="1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}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template&lt;</a:t>
            </a:r>
            <a:r>
              <a:rPr lang="en-US" i="1" dirty="0" err="1"/>
              <a:t>typename</a:t>
            </a:r>
            <a:r>
              <a:rPr lang="en-US" i="1" dirty="0"/>
              <a:t> Shape&gt;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void </a:t>
            </a:r>
            <a:r>
              <a:rPr lang="en-US" i="1" dirty="0" err="1"/>
              <a:t>DrawShape</a:t>
            </a:r>
            <a:r>
              <a:rPr lang="en-US" i="1" dirty="0"/>
              <a:t>(Shape &amp; shape)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for(</a:t>
            </a:r>
            <a:r>
              <a:rPr lang="en-US" i="1" dirty="0" err="1"/>
              <a:t>int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= 0 ; </a:t>
            </a:r>
            <a:r>
              <a:rPr lang="en-US" i="1" dirty="0" err="1"/>
              <a:t>i</a:t>
            </a:r>
            <a:r>
              <a:rPr lang="en-US" i="1" dirty="0"/>
              <a:t> &lt; 10 ; </a:t>
            </a:r>
            <a:r>
              <a:rPr lang="en-US" i="1" dirty="0" err="1"/>
              <a:t>i</a:t>
            </a:r>
            <a:r>
              <a:rPr lang="en-US" i="1" dirty="0"/>
              <a:t>++)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	</a:t>
            </a:r>
            <a:r>
              <a:rPr lang="en-US" i="1" dirty="0" err="1"/>
              <a:t>shape.Draw</a:t>
            </a:r>
            <a:r>
              <a:rPr lang="en-US" i="1" dirty="0"/>
              <a:t>()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err="1"/>
              <a:t>int</a:t>
            </a:r>
            <a:r>
              <a:rPr lang="en-US" i="1" dirty="0"/>
              <a:t> main()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{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Rectangle r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Line l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</a:t>
            </a:r>
            <a:r>
              <a:rPr lang="en-US" i="1" dirty="0" err="1"/>
              <a:t>DrawShape</a:t>
            </a:r>
            <a:r>
              <a:rPr lang="en-US" i="1" dirty="0"/>
              <a:t>(r)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	return 0 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}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the call to the Draw method is resolved at compile time, depending on the type of Shape.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83718-F624-4B15-990C-0962BE89415E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8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108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message signature Description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no further information is known about it.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(number1 : Number, number2 : Number)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it takes two arguments, number1 and number2, which are both of class Number.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 and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arguments, and it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assigned to the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attribute of the message  caller.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010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message signature Description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no further information is known about it.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(number1 : Number, number2 : Number)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it takes two arguments, number1 and number2, which are both of class Number.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 and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arguments, and it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assigned to the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attribute of the message  caller.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6420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message signature Description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no further information is known about it.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(number1 : Number, number2 : Number)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it takes two arguments, number1 and number2, which are both of class Number.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 and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 ) :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message’s name is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doSomething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it takes no arguments, and it returns an object of class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ReturnClass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is assigned to the </a:t>
            </a:r>
            <a:r>
              <a:rPr lang="en-I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myVar</a:t>
            </a:r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attribute of the message  caller.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880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74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Interview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834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Examination of the real-world environment</a:t>
            </a:r>
          </a:p>
          <a:p>
            <a:r>
              <a:rPr lang="en-IN" dirty="0"/>
              <a:t>Considers people and objects that are going to collaborate for some output</a:t>
            </a:r>
          </a:p>
          <a:p>
            <a:r>
              <a:rPr lang="en-IN" dirty="0"/>
              <a:t>Uses abstraction to narrow down the focus on important parts of the system</a:t>
            </a:r>
          </a:p>
          <a:p>
            <a:r>
              <a:rPr lang="en-IN" dirty="0"/>
              <a:t>Main goal is to model a system’s functional requirements</a:t>
            </a:r>
          </a:p>
          <a:p>
            <a:r>
              <a:rPr lang="en-IN" dirty="0"/>
              <a:t>Developers work with users and domain experts to define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86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 hard and fast rule what goes into use case descriptions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2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00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Including use case depends on the included use case. Always includes the behaviour of the other use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4D073-159D-4DEC-AEF1-82F8BF4D33A0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4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45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Supports reuse between use cases e.g.</a:t>
            </a:r>
            <a:r>
              <a:rPr lang="en-GB" baseline="0" dirty="0"/>
              <a:t> while creating a normal user account or a time-based user account, the credentials of the employee have to be checked in both the cases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8D6E9C-BBB2-244B-A251-4CABADC0D89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46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07972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320" b="0">
                <a:solidFill>
                  <a:schemeClr val="accent1">
                    <a:lumMod val="75000"/>
                  </a:schemeClr>
                </a:solidFill>
                <a:effectLst>
                  <a:outerShdw blurRad="63500" sx="101000" sy="101000" algn="ctr" rotWithShape="0">
                    <a:prstClr val="black">
                      <a:alpha val="20000"/>
                    </a:prstClr>
                  </a:outerShdw>
                </a:effectLst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A4A5-63E0-4509-8E68-2B00D9A753A6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12178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A303-71A9-48CC-8411-A46B942A9684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96509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6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6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C5424-2E24-4EE7-9FF3-C1F91A5A9A50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805399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664A-FA71-4AB5-9E7B-C61149DCE65A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21881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5266C-781C-4797-920E-320A72626890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96261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3CE75-58DA-4A20-B850-8CCE8FBC1C13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98056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A4F75-666E-4602-A7B4-005993954B75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65716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A13F3-763C-4D07-881B-10BAC16F1EA3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2567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74F00-DD22-41B7-8E6D-F7DFD87F2379}" type="datetime1">
              <a:rPr lang="en-IN" smtClean="0"/>
              <a:t>08-11-2017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624488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AC092-CCB0-4B7C-A35E-9E6A3FB664F2}" type="datetime1">
              <a:rPr lang="en-IN" smtClean="0"/>
              <a:t>08-11-2017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82261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5FAD0-B01D-4BF2-BD1E-238E262B4AED}" type="datetime1">
              <a:rPr lang="en-IN" smtClean="0"/>
              <a:t>08-11-2017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17320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52C6A-4789-46ED-AF62-70430359D7FA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0392"/>
            <a:ext cx="3860800" cy="363854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lang="en-US" sz="168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116690096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5E71-3B6F-4189-AC73-DB6024B50FE9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1891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C736-1895-45CA-B2DF-98B36B22C44E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30765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EB74-4CF4-4672-A997-B69B9F5EA3DA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16053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52DB-1B71-4C36-9451-138D0879B316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5811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BD872-AA00-451D-AB00-1D02A5C4A26A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1771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C397-B912-4A17-B9EB-D4D75038ACC3}" type="datetime1">
              <a:rPr lang="en-IN" smtClean="0"/>
              <a:t>08-11-2017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567203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6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6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BBB9-BD9E-4500-B0CA-400AB9B55377}" type="datetime1">
              <a:rPr lang="en-IN" smtClean="0"/>
              <a:t>08-11-2017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00817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235C-313C-4634-8551-B857DE3397ED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37417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3397A-2217-49C1-AC42-61C0437851A6}" type="datetime1">
              <a:rPr lang="en-IN" smtClean="0"/>
              <a:t>08-11-2017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00458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5" y="273052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5" y="1435104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3185-10AB-4347-96A6-5E1CBB9B7279}" type="datetime1">
              <a:rPr lang="en-IN" smtClean="0"/>
              <a:t>08-11-2017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1977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D4ED5-26E9-4834-AE38-96A99ED21178}" type="datetime1">
              <a:rPr lang="en-IN" smtClean="0"/>
              <a:t>08-11-2017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99382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06545"/>
            <a:ext cx="12192000" cy="54852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2800" y="6353102"/>
            <a:ext cx="2844800" cy="365125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l">
              <a:defRPr lang="en-US" sz="1200" b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fld id="{C705C4E9-CAA0-426C-B91C-3ECC1DB8E519}" type="datetime1">
              <a:rPr lang="en-IN" smtClean="0"/>
              <a:t>08-11-2017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251" y="6353102"/>
            <a:ext cx="677949" cy="365125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lang="en-US" sz="1200" b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1371600"/>
            <a:ext cx="10972800" cy="0"/>
          </a:xfrm>
          <a:prstGeom prst="line">
            <a:avLst/>
          </a:prstGeom>
          <a:ln w="38100">
            <a:solidFill>
              <a:srgbClr val="FFC000"/>
            </a:solidFill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566400" y="6714246"/>
            <a:ext cx="1625600" cy="189475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109728" tIns="54864" rIns="109728" bIns="54864" rtlCol="0" anchor="b"/>
          <a:lstStyle>
            <a:defPPr>
              <a:defRPr lang="en-US"/>
            </a:defPPr>
            <a:lvl1pPr algn="r"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lvl="0" algn="r"/>
            <a:r>
              <a:rPr lang="en-US" sz="720" dirty="0"/>
              <a:t>Umar Lone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64800" y="13071"/>
            <a:ext cx="1761717" cy="414521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20" b="1" dirty="0"/>
              <a:t>Poash</a:t>
            </a:r>
            <a:r>
              <a:rPr lang="en-US" sz="1320" b="0" dirty="0"/>
              <a:t>™ </a:t>
            </a:r>
            <a:r>
              <a:rPr lang="en-US" sz="960" b="0" dirty="0"/>
              <a:t>Technologies</a:t>
            </a:r>
            <a:endParaRPr lang="en-US" sz="1320" b="0" dirty="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464800" y="123398"/>
            <a:ext cx="337032" cy="288082"/>
            <a:chOff x="7773763" y="26631"/>
            <a:chExt cx="353849" cy="336063"/>
          </a:xfrm>
        </p:grpSpPr>
        <p:sp>
          <p:nvSpPr>
            <p:cNvPr id="12" name="Teardrop 11"/>
            <p:cNvSpPr/>
            <p:nvPr/>
          </p:nvSpPr>
          <p:spPr>
            <a:xfrm rot="17659996">
              <a:off x="7893608" y="152389"/>
              <a:ext cx="88386" cy="100946"/>
            </a:xfrm>
            <a:prstGeom prst="teardrop">
              <a:avLst/>
            </a:prstGeom>
            <a:ln/>
            <a:effectLst>
              <a:outerShdw blurRad="101600" sx="101000" sy="101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1320">
                  <a:effectLst/>
                  <a:ea typeface="Times New Roman"/>
                  <a:cs typeface="Times New Roman"/>
                </a:rPr>
                <a:t> </a:t>
              </a:r>
              <a:endParaRPr lang="en-US" sz="1320">
                <a:effectLst/>
                <a:ea typeface="Calibri"/>
                <a:cs typeface="Times New Roman"/>
              </a:endParaRPr>
            </a:p>
          </p:txBody>
        </p:sp>
        <p:sp>
          <p:nvSpPr>
            <p:cNvPr id="13" name="Teardrop 12"/>
            <p:cNvSpPr/>
            <p:nvPr/>
          </p:nvSpPr>
          <p:spPr>
            <a:xfrm rot="10471268">
              <a:off x="7906322" y="26631"/>
              <a:ext cx="100240" cy="89009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  <a:effectLst>
              <a:outerShdw blurRad="101600" sx="101000" sy="101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1320">
                  <a:effectLst/>
                  <a:ea typeface="Times New Roman"/>
                  <a:cs typeface="Times New Roman"/>
                </a:rPr>
                <a:t> </a:t>
              </a:r>
              <a:endParaRPr lang="en-US" sz="1320">
                <a:effectLst/>
                <a:ea typeface="Calibri"/>
                <a:cs typeface="Times New Roman"/>
              </a:endParaRPr>
            </a:p>
          </p:txBody>
        </p:sp>
        <p:sp>
          <p:nvSpPr>
            <p:cNvPr id="14" name="Teardrop 13"/>
            <p:cNvSpPr/>
            <p:nvPr/>
          </p:nvSpPr>
          <p:spPr>
            <a:xfrm rot="3094758">
              <a:off x="7780043" y="74295"/>
              <a:ext cx="88386" cy="100946"/>
            </a:xfrm>
            <a:prstGeom prst="teardrop">
              <a:avLst/>
            </a:prstGeom>
            <a:ln/>
            <a:effectLst>
              <a:outerShdw blurRad="101600" sx="101000" sy="101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1320">
                  <a:effectLst/>
                  <a:ea typeface="Times New Roman"/>
                  <a:cs typeface="Times New Roman"/>
                </a:rPr>
                <a:t> </a:t>
              </a:r>
              <a:endParaRPr lang="en-US" sz="1320">
                <a:effectLst/>
                <a:ea typeface="Calibri"/>
                <a:cs typeface="Times New Roman"/>
              </a:endParaRPr>
            </a:p>
          </p:txBody>
        </p:sp>
        <p:sp>
          <p:nvSpPr>
            <p:cNvPr id="15" name="Arc 14"/>
            <p:cNvSpPr/>
            <p:nvPr/>
          </p:nvSpPr>
          <p:spPr>
            <a:xfrm rot="13049277">
              <a:off x="7857991" y="116297"/>
              <a:ext cx="269621" cy="246397"/>
            </a:xfrm>
            <a:prstGeom prst="arc">
              <a:avLst/>
            </a:prstGeom>
            <a:ln w="12700">
              <a:solidFill>
                <a:srgbClr val="70AC2E"/>
              </a:solidFill>
            </a:ln>
            <a:effectLst>
              <a:outerShdw blurRad="101600" sx="101000" sy="101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</a:pPr>
              <a:r>
                <a:rPr lang="en-US" sz="1320">
                  <a:effectLst/>
                  <a:ea typeface="Times New Roman"/>
                  <a:cs typeface="Times New Roman"/>
                </a:rPr>
                <a:t> </a:t>
              </a:r>
              <a:endParaRPr lang="en-US" sz="1320">
                <a:effectLst/>
                <a:ea typeface="Calibri"/>
                <a:cs typeface="Times New Roman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0392"/>
            <a:ext cx="3860800" cy="363854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algn="ctr">
              <a:defRPr lang="en-US" sz="1680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303936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ransition spd="slow">
    <p:push dir="u"/>
  </p:transition>
  <p:hf hdr="0" dt="0"/>
  <p:txStyles>
    <p:titleStyle>
      <a:lvl1pPr algn="ctr" defTabSz="1097280" rtl="0" eaLnBrk="1" latinLnBrk="0" hangingPunct="1">
        <a:spcBef>
          <a:spcPct val="0"/>
        </a:spcBef>
        <a:buNone/>
        <a:defRPr sz="5280" kern="1200">
          <a:solidFill>
            <a:srgbClr val="376092"/>
          </a:solidFill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0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0" hangingPunct="1">
        <a:spcBef>
          <a:spcPct val="20000"/>
        </a:spcBef>
        <a:buFont typeface="Arial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9178C-94BF-4839-909D-6E875878E790}" type="datetime1">
              <a:rPr lang="en-IN" smtClean="0"/>
              <a:t>08-11-2017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4554E-772B-4FC5-96DA-FB5414D9535C}" type="slidenum">
              <a:rPr lang="en-IN" smtClean="0"/>
              <a:t>‹#›</a:t>
            </a:fld>
            <a:endParaRPr lang="en-IN"/>
          </a:p>
        </p:txBody>
      </p:sp>
      <p:sp>
        <p:nvSpPr>
          <p:cNvPr id="7" name="TextBox 6"/>
          <p:cNvSpPr txBox="1"/>
          <p:nvPr userDrawn="1"/>
        </p:nvSpPr>
        <p:spPr>
          <a:xfrm>
            <a:off x="10430283" y="13166"/>
            <a:ext cx="1761717" cy="414521"/>
          </a:xfrm>
          <a:prstGeom prst="rect">
            <a:avLst/>
          </a:prstGeom>
          <a:effectLst>
            <a:outerShdw blurRad="25400" algn="tr" rotWithShape="0">
              <a:prstClr val="black">
                <a:alpha val="50000"/>
              </a:prstClr>
            </a:outerShdw>
          </a:effectLst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algn="ct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0" marR="0" lvl="0" indent="0" algn="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20" b="1" dirty="0" err="1"/>
              <a:t>Poash</a:t>
            </a:r>
            <a:r>
              <a:rPr lang="en-US" sz="1320" b="0" dirty="0"/>
              <a:t>® </a:t>
            </a:r>
            <a:r>
              <a:rPr lang="en-US" sz="960" b="0" dirty="0"/>
              <a:t>Technologies</a:t>
            </a:r>
            <a:endParaRPr lang="en-US" sz="1320" b="0" dirty="0"/>
          </a:p>
        </p:txBody>
      </p:sp>
    </p:spTree>
    <p:extLst>
      <p:ext uri="{BB962C8B-B14F-4D97-AF65-F5344CB8AC3E}">
        <p14:creationId xmlns:p14="http://schemas.microsoft.com/office/powerpoint/2010/main" val="22322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&amp;ehk=YAPeJAumy5raMBnTAC6ooQ&amp;r=0&amp;pid=OfficeInsert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sv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Object Oriented Programming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Learn &amp; implement with UML in C++, Java &amp;C#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2F873-CF59-42E9-844D-B02F4D5D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DAD58-B17D-4543-8D22-8260D685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97956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5F4E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4" b="3"/>
          <a:stretch/>
        </p:blipFill>
        <p:spPr>
          <a:xfrm>
            <a:off x="804672" y="803049"/>
            <a:ext cx="3026664" cy="2470743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r="26855" b="-2"/>
          <a:stretch/>
        </p:blipFill>
        <p:spPr>
          <a:xfrm>
            <a:off x="804672" y="3461344"/>
            <a:ext cx="3026663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878" y="629266"/>
            <a:ext cx="6422849" cy="1676603"/>
          </a:xfrm>
        </p:spPr>
        <p:txBody>
          <a:bodyPr>
            <a:normAutofit/>
          </a:bodyPr>
          <a:lstStyle/>
          <a:p>
            <a:r>
              <a:rPr lang="en-IN"/>
              <a:t>Software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80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IN" sz="2000" dirty="0"/>
              <a:t>Many objects in this world exhibit great complexity</a:t>
            </a:r>
          </a:p>
          <a:p>
            <a:pPr lvl="1"/>
            <a:r>
              <a:rPr lang="en-IN" sz="2000" dirty="0"/>
              <a:t>heart beating, photosynthesis, weather, </a:t>
            </a:r>
            <a:r>
              <a:rPr lang="en-IN" sz="2000" dirty="0" err="1"/>
              <a:t>etc</a:t>
            </a:r>
            <a:endParaRPr lang="en-IN" sz="2000" dirty="0"/>
          </a:p>
          <a:p>
            <a:r>
              <a:rPr lang="en-IN" sz="2000" dirty="0"/>
              <a:t>Applies to software as well</a:t>
            </a:r>
          </a:p>
          <a:p>
            <a:pPr lvl="1"/>
            <a:r>
              <a:rPr lang="en-IN" sz="2000" dirty="0"/>
              <a:t>database systems</a:t>
            </a:r>
          </a:p>
          <a:p>
            <a:pPr lvl="1"/>
            <a:r>
              <a:rPr lang="en-IN" sz="2000" dirty="0"/>
              <a:t>financial systems</a:t>
            </a:r>
          </a:p>
          <a:p>
            <a:pPr lvl="1"/>
            <a:r>
              <a:rPr lang="en-IN" sz="2000" dirty="0"/>
              <a:t>air traffic controller</a:t>
            </a:r>
          </a:p>
          <a:p>
            <a:r>
              <a:rPr lang="en-IN" sz="2000" dirty="0"/>
              <a:t>The complexity is too great for one person to understand</a:t>
            </a:r>
          </a:p>
          <a:p>
            <a:r>
              <a:rPr lang="en-IN" sz="2000" dirty="0"/>
              <a:t>Complexity can never be eliminated; but it can be reduced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28423-E576-4802-B4B0-D4284165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9F3B6-BC92-47B5-AD4B-D8465257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78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Decision</a:t>
            </a:r>
          </a:p>
        </p:txBody>
      </p:sp>
      <p:sp>
        <p:nvSpPr>
          <p:cNvPr id="4" name="Oval 3"/>
          <p:cNvSpPr/>
          <p:nvPr/>
        </p:nvSpPr>
        <p:spPr>
          <a:xfrm>
            <a:off x="5952698" y="1690688"/>
            <a:ext cx="286603" cy="2866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/>
          <p:cNvSpPr/>
          <p:nvPr/>
        </p:nvSpPr>
        <p:spPr>
          <a:xfrm>
            <a:off x="5418159" y="2530401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Search for name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660213" y="4424523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Call</a:t>
            </a:r>
          </a:p>
        </p:txBody>
      </p:sp>
      <p:cxnSp>
        <p:nvCxnSpPr>
          <p:cNvPr id="9" name="Straight Arrow Connector 8"/>
          <p:cNvCxnSpPr>
            <a:stCxn id="4" idx="4"/>
            <a:endCxn id="5" idx="0"/>
          </p:cNvCxnSpPr>
          <p:nvPr/>
        </p:nvCxnSpPr>
        <p:spPr>
          <a:xfrm flipH="1">
            <a:off x="6095999" y="1977291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iamond 33"/>
          <p:cNvSpPr/>
          <p:nvPr/>
        </p:nvSpPr>
        <p:spPr>
          <a:xfrm>
            <a:off x="5921586" y="3684924"/>
            <a:ext cx="372979" cy="37297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108076" y="3131814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878097" y="3871413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338053" y="3871413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6294565" y="3871413"/>
            <a:ext cx="58353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5338053" y="3871413"/>
            <a:ext cx="58353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62054" y="3787537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[SMS]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52103" y="3787537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[Voice call]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6200257" y="4437773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Send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51DE6-0F4D-4D6F-B0CB-5D718D50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B3930-9744-42E0-AB37-770A8987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414381"/>
      </p:ext>
    </p:extLst>
  </p:cSld>
  <p:clrMapOvr>
    <a:masterClrMapping/>
  </p:clrMapOvr>
  <p:transition spd="slow">
    <p:push dir="u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7933"/>
          </a:xfrm>
        </p:spPr>
        <p:txBody>
          <a:bodyPr/>
          <a:lstStyle/>
          <a:p>
            <a:r>
              <a:rPr lang="en-IN" dirty="0"/>
              <a:t>Merge brings together multiple flows</a:t>
            </a:r>
          </a:p>
          <a:p>
            <a:r>
              <a:rPr lang="en-IN" dirty="0"/>
              <a:t>Accepts multiple incoming alternate flows and allows single outgoing flow</a:t>
            </a:r>
          </a:p>
          <a:p>
            <a:endParaRPr lang="en-IN" dirty="0"/>
          </a:p>
        </p:txBody>
      </p:sp>
      <p:sp>
        <p:nvSpPr>
          <p:cNvPr id="4" name="Diamond 3"/>
          <p:cNvSpPr/>
          <p:nvPr/>
        </p:nvSpPr>
        <p:spPr>
          <a:xfrm>
            <a:off x="5630777" y="4866773"/>
            <a:ext cx="372979" cy="37297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812522" y="5214415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  <a:endCxn id="4" idx="3"/>
          </p:cNvCxnSpPr>
          <p:nvPr/>
        </p:nvCxnSpPr>
        <p:spPr>
          <a:xfrm flipH="1">
            <a:off x="6003756" y="5053262"/>
            <a:ext cx="583534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6587290" y="4403558"/>
            <a:ext cx="0" cy="64970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4" idx="1"/>
          </p:cNvCxnSpPr>
          <p:nvPr/>
        </p:nvCxnSpPr>
        <p:spPr>
          <a:xfrm>
            <a:off x="5047243" y="5053260"/>
            <a:ext cx="583534" cy="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5047243" y="4403556"/>
            <a:ext cx="0" cy="64970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738F1C-5B84-4601-B131-55045DB26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904B55-D12F-46AA-BF94-1ADC2AEF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276847"/>
      </p:ext>
    </p:extLst>
  </p:cSld>
  <p:clrMapOvr>
    <a:masterClrMapping/>
  </p:clrMapOvr>
  <p:transition spd="slow">
    <p:push dir="u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Merge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402116" y="1478899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Search for name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644170" y="3176833"/>
            <a:ext cx="1355679" cy="38267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Call</a:t>
            </a:r>
          </a:p>
        </p:txBody>
      </p:sp>
      <p:sp>
        <p:nvSpPr>
          <p:cNvPr id="34" name="Diamond 33"/>
          <p:cNvSpPr/>
          <p:nvPr/>
        </p:nvSpPr>
        <p:spPr>
          <a:xfrm>
            <a:off x="5905543" y="2633422"/>
            <a:ext cx="372979" cy="37297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092033" y="2080312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862054" y="2819911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5322011" y="2819911"/>
            <a:ext cx="1" cy="35692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>
            <a:off x="6278522" y="2819911"/>
            <a:ext cx="58353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</p:cNvCxnSpPr>
          <p:nvPr/>
        </p:nvCxnSpPr>
        <p:spPr>
          <a:xfrm>
            <a:off x="5322010" y="2819911"/>
            <a:ext cx="58353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98149" y="2633422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[SMS]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436060" y="2654647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/>
              <a:t>[Voice call]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6184214" y="3386271"/>
            <a:ext cx="1355679" cy="43892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Send Text</a:t>
            </a:r>
          </a:p>
        </p:txBody>
      </p:sp>
      <p:sp>
        <p:nvSpPr>
          <p:cNvPr id="16" name="Diamond 15"/>
          <p:cNvSpPr/>
          <p:nvPr/>
        </p:nvSpPr>
        <p:spPr>
          <a:xfrm>
            <a:off x="5893467" y="4406261"/>
            <a:ext cx="372979" cy="372979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85970" y="4743145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endCxn id="16" idx="3"/>
          </p:cNvCxnSpPr>
          <p:nvPr/>
        </p:nvCxnSpPr>
        <p:spPr>
          <a:xfrm flipH="1">
            <a:off x="6266446" y="4592750"/>
            <a:ext cx="583534" cy="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endCxn id="46" idx="2"/>
          </p:cNvCxnSpPr>
          <p:nvPr/>
        </p:nvCxnSpPr>
        <p:spPr>
          <a:xfrm flipV="1">
            <a:off x="6862012" y="3825192"/>
            <a:ext cx="42" cy="77959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endCxn id="16" idx="1"/>
          </p:cNvCxnSpPr>
          <p:nvPr/>
        </p:nvCxnSpPr>
        <p:spPr>
          <a:xfrm>
            <a:off x="5309933" y="4592748"/>
            <a:ext cx="583534" cy="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endCxn id="23" idx="2"/>
          </p:cNvCxnSpPr>
          <p:nvPr/>
        </p:nvCxnSpPr>
        <p:spPr>
          <a:xfrm flipV="1">
            <a:off x="5309933" y="4219772"/>
            <a:ext cx="0" cy="37297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/>
          <p:cNvSpPr/>
          <p:nvPr/>
        </p:nvSpPr>
        <p:spPr>
          <a:xfrm>
            <a:off x="5402116" y="5267143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Display cost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4632093" y="3837094"/>
            <a:ext cx="1355679" cy="38267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Hang up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5322009" y="3559511"/>
            <a:ext cx="1" cy="26568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0F7D0-1A8B-4F4F-AEB1-E6660A33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A5B4A-B92D-4739-862B-70D8E018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365777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Some actions can be performed parallelly</a:t>
            </a:r>
          </a:p>
          <a:p>
            <a:r>
              <a:rPr lang="en-IN" dirty="0"/>
              <a:t>Such actions can be represented using fork</a:t>
            </a:r>
          </a:p>
          <a:p>
            <a:r>
              <a:rPr lang="en-IN" dirty="0"/>
              <a:t>Fork splits the incoming flow into multiple concurrent flows</a:t>
            </a:r>
          </a:p>
          <a:p>
            <a:r>
              <a:rPr lang="en-IN" dirty="0"/>
              <a:t>Fork is shown as a thick line segment with one incoming edge and multiple outgoing edges</a:t>
            </a:r>
          </a:p>
          <a:p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4836695" y="4680627"/>
            <a:ext cx="1552073" cy="1106221"/>
            <a:chOff x="4836695" y="4680627"/>
            <a:chExt cx="1552073" cy="110622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4836695" y="5233737"/>
              <a:ext cx="1552073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5612730" y="4680627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6046867" y="5233738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>
              <a:off x="5224712" y="5233737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FCB365-83FD-4E7B-94E2-9C0A8A17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E93018-6898-489A-BE20-338ED6808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747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Join synchronizes multiple flows</a:t>
            </a:r>
          </a:p>
          <a:p>
            <a:r>
              <a:rPr lang="en-IN" dirty="0"/>
              <a:t>Has same notation as that of fork, but has multiple edges coming in and only one going out</a:t>
            </a:r>
          </a:p>
          <a:p>
            <a:r>
              <a:rPr lang="en-IN" dirty="0"/>
              <a:t>Edges coming into join are concurrent flows from an upstream fork</a:t>
            </a:r>
          </a:p>
          <a:p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4836695" y="4680626"/>
            <a:ext cx="1552073" cy="1106222"/>
            <a:chOff x="4836695" y="4680626"/>
            <a:chExt cx="1552073" cy="110622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836695" y="5233737"/>
              <a:ext cx="1552073" cy="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5623757" y="5233738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6034835" y="4680627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5212680" y="4680626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D9B0581-9D1C-459B-98C0-91130DC7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4B115E-844B-475F-B3AB-B441838F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8130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Fork &amp; Join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4271212" y="3140242"/>
            <a:ext cx="2538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540542" y="2587132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383752" y="3140242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754416" y="3158750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4862702" y="1978501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Unlock phone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705912" y="3693352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Play card game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4076576" y="3693352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Listen to music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383751" y="4276082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54415" y="4294590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4271211" y="4871763"/>
            <a:ext cx="253866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540540" y="4847700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/>
          <p:cNvSpPr/>
          <p:nvPr/>
        </p:nvSpPr>
        <p:spPr>
          <a:xfrm>
            <a:off x="4862702" y="5398973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Lock phone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C86AF-132B-4A06-BF12-2501BF54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7AF6B2-E305-44CA-A01B-B23DF72B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53089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Fork &amp; Join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 flipV="1">
            <a:off x="3118391" y="2286442"/>
            <a:ext cx="0" cy="229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2392339" y="3519869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/>
          <p:cNvSpPr/>
          <p:nvPr/>
        </p:nvSpPr>
        <p:spPr>
          <a:xfrm>
            <a:off x="1036660" y="3224807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Receive order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3796228" y="2351182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Prepare order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118391" y="2665627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3118391" y="4097384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151907" y="2664924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/>
          <p:cNvSpPr/>
          <p:nvPr/>
        </p:nvSpPr>
        <p:spPr>
          <a:xfrm>
            <a:off x="5829743" y="2369862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Dispatch order</a:t>
            </a:r>
          </a:p>
        </p:txBody>
      </p:sp>
      <p:sp>
        <p:nvSpPr>
          <p:cNvPr id="21" name="Rectangle: Rounded Corners 20"/>
          <p:cNvSpPr/>
          <p:nvPr/>
        </p:nvSpPr>
        <p:spPr>
          <a:xfrm>
            <a:off x="3760577" y="3802322"/>
            <a:ext cx="1509255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Send order confirmation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269832" y="4097384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/>
          <p:cNvSpPr/>
          <p:nvPr/>
        </p:nvSpPr>
        <p:spPr>
          <a:xfrm>
            <a:off x="5947669" y="3802322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Send invoice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7185422" y="2670869"/>
            <a:ext cx="83407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7303348" y="4109274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8019492" y="2286442"/>
            <a:ext cx="0" cy="229772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8019492" y="3435305"/>
            <a:ext cx="677837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/>
          <p:cNvSpPr/>
          <p:nvPr/>
        </p:nvSpPr>
        <p:spPr>
          <a:xfrm>
            <a:off x="8697329" y="3140243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Close order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68E80-262B-4A17-8CFE-040BA5DD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3D747-C0AB-4120-B4FC-EC21A998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2334472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Partitions/</a:t>
            </a:r>
            <a:r>
              <a:rPr lang="en-IN" dirty="0" err="1"/>
              <a:t>Swimlanes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Most activities involve different participants to complete the activity</a:t>
            </a:r>
          </a:p>
          <a:p>
            <a:r>
              <a:rPr lang="en-IN" dirty="0"/>
              <a:t>It becomes helpful to display which participant is responsible for a particular action</a:t>
            </a:r>
          </a:p>
          <a:p>
            <a:r>
              <a:rPr lang="en-IN" dirty="0"/>
              <a:t>Shown through two parallel lines (vertical or horizontal) </a:t>
            </a:r>
          </a:p>
          <a:p>
            <a:pPr lvl="1"/>
            <a:r>
              <a:rPr lang="en-IN" dirty="0"/>
              <a:t>has label at one end that represents the participant</a:t>
            </a:r>
          </a:p>
          <a:p>
            <a:pPr lvl="1"/>
            <a:r>
              <a:rPr lang="en-IN" dirty="0"/>
              <a:t>activity nodes between these lines are considered to be part of that partition (&amp; executed by that participant)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36470" y="5109328"/>
            <a:ext cx="2997724" cy="1329179"/>
            <a:chOff x="6636470" y="5109328"/>
            <a:chExt cx="2997724" cy="1329179"/>
          </a:xfrm>
        </p:grpSpPr>
        <p:sp>
          <p:nvSpPr>
            <p:cNvPr id="11" name="Rectangle 10"/>
            <p:cNvSpPr/>
            <p:nvPr/>
          </p:nvSpPr>
          <p:spPr>
            <a:xfrm>
              <a:off x="6636470" y="5109328"/>
              <a:ext cx="1498862" cy="44306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dk1"/>
                  </a:solidFill>
                </a:rPr>
                <a:t>Participant A</a:t>
              </a:r>
            </a:p>
          </p:txBody>
        </p: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6636470" y="5552388"/>
              <a:ext cx="0" cy="8861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>
              <a:off x="8135332" y="5552388"/>
              <a:ext cx="0" cy="8861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8135332" y="5109328"/>
              <a:ext cx="1498862" cy="443060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dk1"/>
                  </a:solidFill>
                </a:rPr>
                <a:t>Participant B</a:t>
              </a:r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>
              <a:off x="9634194" y="5552388"/>
              <a:ext cx="0" cy="88611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: Rounded Corners 18"/>
            <p:cNvSpPr/>
            <p:nvPr/>
          </p:nvSpPr>
          <p:spPr>
            <a:xfrm>
              <a:off x="6917467" y="5880504"/>
              <a:ext cx="936865" cy="35710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Action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8416329" y="5881621"/>
              <a:ext cx="936865" cy="357101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Action</a:t>
              </a:r>
            </a:p>
          </p:txBody>
        </p:sp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>
              <a:off x="7854334" y="6059055"/>
              <a:ext cx="56199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70236-90CE-469A-AB1C-770A20242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04E99-50B3-4C46-8A43-B9EC851D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126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3722255" y="2143433"/>
            <a:ext cx="2182306" cy="59388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User</a:t>
            </a:r>
          </a:p>
        </p:txBody>
      </p:sp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3722255" y="2737322"/>
            <a:ext cx="0" cy="225300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5904561" y="2737322"/>
            <a:ext cx="0" cy="226243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904561" y="2143433"/>
            <a:ext cx="2182306" cy="593889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System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8086866" y="2737322"/>
            <a:ext cx="0" cy="224357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/>
          <p:cNvSpPr/>
          <p:nvPr/>
        </p:nvSpPr>
        <p:spPr>
          <a:xfrm>
            <a:off x="4131383" y="4082110"/>
            <a:ext cx="1364052" cy="47866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Hangup</a:t>
            </a:r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6313688" y="4083608"/>
            <a:ext cx="1364052" cy="47866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Display cost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5495437" y="4321445"/>
            <a:ext cx="81825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/>
          <p:cNvSpPr/>
          <p:nvPr/>
        </p:nvSpPr>
        <p:spPr>
          <a:xfrm>
            <a:off x="4142229" y="3018446"/>
            <a:ext cx="1364052" cy="47866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Call</a:t>
            </a:r>
          </a:p>
        </p:txBody>
      </p:sp>
      <p:cxnSp>
        <p:nvCxnSpPr>
          <p:cNvPr id="23" name="Straight Arrow Connector 22"/>
          <p:cNvCxnSpPr>
            <a:cxnSpLocks/>
            <a:endCxn id="9" idx="0"/>
          </p:cNvCxnSpPr>
          <p:nvPr/>
        </p:nvCxnSpPr>
        <p:spPr>
          <a:xfrm>
            <a:off x="4813408" y="3497113"/>
            <a:ext cx="1" cy="58499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F4C1D-E953-4A16-8CE0-FE84D1E4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DC21B4B-51BF-4826-8362-8F182DEC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755695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 Oriented Design with UML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E826C-4D82-4E30-8BC5-1F8F2212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69035-9F27-4A04-B842-47DDDCFA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8612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software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Problem domain complexity</a:t>
            </a:r>
          </a:p>
          <a:p>
            <a:pPr lvl="1"/>
            <a:r>
              <a:rPr lang="en-IN" sz="3200" dirty="0"/>
              <a:t>some domains are complex e.g. finance, telecom, </a:t>
            </a:r>
            <a:r>
              <a:rPr lang="en-IN" sz="3200" dirty="0" err="1"/>
              <a:t>etc</a:t>
            </a:r>
            <a:endParaRPr lang="en-IN" sz="3200" dirty="0"/>
          </a:p>
          <a:p>
            <a:pPr lvl="1"/>
            <a:r>
              <a:rPr lang="en-IN" sz="3200" dirty="0"/>
              <a:t>lends itself to software</a:t>
            </a:r>
          </a:p>
          <a:p>
            <a:pPr lvl="1"/>
            <a:r>
              <a:rPr lang="en-IN" sz="3200" dirty="0"/>
              <a:t>non-functional requirements, such as usability, performance, cost, etc. add to the overall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ED7264-46ED-44FB-9F41-104A2A07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662D0-27DD-41BB-8D1F-F854F87E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173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Uses object oriented decomposition</a:t>
            </a:r>
          </a:p>
          <a:p>
            <a:r>
              <a:rPr lang="en-IN" dirty="0"/>
              <a:t>Takes input from object oriented analysis</a:t>
            </a:r>
          </a:p>
          <a:p>
            <a:pPr lvl="1"/>
            <a:r>
              <a:rPr lang="en-IN" dirty="0"/>
              <a:t>conceptual model</a:t>
            </a:r>
          </a:p>
          <a:p>
            <a:pPr lvl="1"/>
            <a:r>
              <a:rPr lang="en-IN" dirty="0"/>
              <a:t>behaviour from use cases, activity diagram, etc.</a:t>
            </a:r>
          </a:p>
          <a:p>
            <a:pPr lvl="1"/>
            <a:r>
              <a:rPr lang="en-IN" dirty="0"/>
              <a:t>user interface</a:t>
            </a:r>
          </a:p>
          <a:p>
            <a:r>
              <a:rPr lang="en-IN" dirty="0"/>
              <a:t>High level abstractions from analysis are mapped onto classes</a:t>
            </a:r>
          </a:p>
          <a:p>
            <a:r>
              <a:rPr lang="en-IN" dirty="0"/>
              <a:t>Association is formed between classes and objects</a:t>
            </a:r>
          </a:p>
          <a:p>
            <a:r>
              <a:rPr lang="en-IN" dirty="0"/>
              <a:t>Uses notations to express different models of the system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E65B04-F791-44E9-A7D7-BE5723C86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D2E77A-C092-4D26-8866-AC1B46CC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333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Locate classes in the problem domain</a:t>
            </a:r>
          </a:p>
          <a:p>
            <a:pPr lvl="1"/>
            <a:r>
              <a:rPr lang="en-IN" dirty="0"/>
              <a:t>Look for nouns in use cases e.g. ATM, Bank, Account, etc.</a:t>
            </a:r>
          </a:p>
          <a:p>
            <a:r>
              <a:rPr lang="en-IN" dirty="0"/>
              <a:t>Find the operations</a:t>
            </a:r>
          </a:p>
          <a:p>
            <a:pPr lvl="1"/>
            <a:r>
              <a:rPr lang="en-IN" dirty="0"/>
              <a:t>appear as verbs in use cases e.g. Withdraw, </a:t>
            </a:r>
            <a:r>
              <a:rPr lang="en-IN" dirty="0" err="1"/>
              <a:t>CheckBalance</a:t>
            </a:r>
            <a:r>
              <a:rPr lang="en-IN" dirty="0"/>
              <a:t>, etc.</a:t>
            </a:r>
          </a:p>
          <a:p>
            <a:r>
              <a:rPr lang="en-IN" dirty="0"/>
              <a:t>Determine the responsible classes for the operations</a:t>
            </a:r>
          </a:p>
          <a:p>
            <a:r>
              <a:rPr lang="en-IN" dirty="0"/>
              <a:t>Requires a few iterations to locate the responsible classes</a:t>
            </a:r>
          </a:p>
          <a:p>
            <a:r>
              <a:rPr lang="en-IN" dirty="0"/>
              <a:t>Identify and model associations</a:t>
            </a:r>
          </a:p>
          <a:p>
            <a:r>
              <a:rPr lang="en-IN" dirty="0"/>
              <a:t>Build up the logical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84F95-4F86-43BF-8EE9-111FF392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8D9F0-3EAA-48AE-83CD-488EDF0C6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724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 Logical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Use cases describe the behaviour of the system</a:t>
            </a:r>
          </a:p>
          <a:p>
            <a:r>
              <a:rPr lang="en-GB" sz="3600" dirty="0"/>
              <a:t>Activity diagram shows how to accomplish that behaviour</a:t>
            </a:r>
          </a:p>
          <a:p>
            <a:r>
              <a:rPr lang="en-GB" sz="3600" dirty="0"/>
              <a:t>UML provides class diagram that shows the relationship between classes</a:t>
            </a:r>
          </a:p>
          <a:p>
            <a:pPr lvl="1"/>
            <a:r>
              <a:rPr lang="en-GB" sz="3200" dirty="0"/>
              <a:t>form part of the model’s logical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59586-408C-4730-92C1-B5CF5CC2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90DB2-43AD-4A20-BBF0-367A0D2E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460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Describes the structure of the system</a:t>
            </a:r>
          </a:p>
          <a:p>
            <a:r>
              <a:rPr lang="en-IN" dirty="0"/>
              <a:t>Represents a static view</a:t>
            </a:r>
          </a:p>
          <a:p>
            <a:r>
              <a:rPr lang="en-IN" dirty="0"/>
              <a:t>Structure is described at the level of classes along with their relationships</a:t>
            </a:r>
          </a:p>
          <a:p>
            <a:r>
              <a:rPr lang="en-IN" dirty="0"/>
              <a:t>The information is described without any particular implementation or object data</a:t>
            </a:r>
          </a:p>
          <a:p>
            <a:r>
              <a:rPr lang="en-IN" dirty="0"/>
              <a:t>Helps document different aspects of a system</a:t>
            </a:r>
          </a:p>
          <a:p>
            <a:r>
              <a:rPr lang="en-IN" dirty="0"/>
              <a:t>Used to construct executable code for the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55133-57F9-4186-9715-8C98B44B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C8007-65C0-4FF3-B07A-723E05D7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52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/>
          <p:cNvSpPr/>
          <p:nvPr/>
        </p:nvSpPr>
        <p:spPr>
          <a:xfrm>
            <a:off x="9873945" y="3450816"/>
            <a:ext cx="2014502" cy="2629474"/>
          </a:xfrm>
          <a:prstGeom prst="roundRect">
            <a:avLst>
              <a:gd name="adj" fmla="val 6702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3600" dirty="0"/>
          </a:p>
        </p:txBody>
      </p:sp>
      <p:sp>
        <p:nvSpPr>
          <p:cNvPr id="29" name="Rectangle: Rounded Corners 28"/>
          <p:cNvSpPr/>
          <p:nvPr/>
        </p:nvSpPr>
        <p:spPr>
          <a:xfrm>
            <a:off x="7308081" y="3450815"/>
            <a:ext cx="2014502" cy="2629475"/>
          </a:xfrm>
          <a:prstGeom prst="roundRect">
            <a:avLst>
              <a:gd name="adj" fmla="val 6702"/>
            </a:avLst>
          </a:prstGeom>
          <a:solidFill>
            <a:srgbClr val="F0904E"/>
          </a:solidFill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1619"/>
          </a:xfrm>
        </p:spPr>
        <p:txBody>
          <a:bodyPr/>
          <a:lstStyle/>
          <a:p>
            <a:r>
              <a:rPr lang="en-IN" dirty="0"/>
              <a:t>A class is a type or blueprint of an entity</a:t>
            </a:r>
          </a:p>
          <a:p>
            <a:r>
              <a:rPr lang="en-IN" dirty="0"/>
              <a:t>Its instance is called as object</a:t>
            </a:r>
          </a:p>
          <a:p>
            <a:r>
              <a:rPr lang="en-IN" dirty="0"/>
              <a:t>An object of a class will represent a specific type</a:t>
            </a:r>
          </a:p>
          <a:p>
            <a:endParaRPr lang="en-IN" dirty="0"/>
          </a:p>
        </p:txBody>
      </p:sp>
      <p:grpSp>
        <p:nvGrpSpPr>
          <p:cNvPr id="34" name="Group 33"/>
          <p:cNvGrpSpPr/>
          <p:nvPr/>
        </p:nvGrpSpPr>
        <p:grpSpPr>
          <a:xfrm>
            <a:off x="4764000" y="3286512"/>
            <a:ext cx="2014502" cy="2793778"/>
            <a:chOff x="4764000" y="3286512"/>
            <a:chExt cx="2014502" cy="2793778"/>
          </a:xfrm>
        </p:grpSpPr>
        <p:sp>
          <p:nvSpPr>
            <p:cNvPr id="28" name="Rectangle: Rounded Corners 27"/>
            <p:cNvSpPr/>
            <p:nvPr/>
          </p:nvSpPr>
          <p:spPr>
            <a:xfrm>
              <a:off x="4764000" y="3450815"/>
              <a:ext cx="2014502" cy="2629475"/>
            </a:xfrm>
            <a:prstGeom prst="roundRect">
              <a:avLst>
                <a:gd name="adj" fmla="val 6702"/>
              </a:avLst>
            </a:prstGeom>
            <a:ln w="571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6" name="Graphic 15" descr="Sheep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1204" y="3286512"/>
              <a:ext cx="1667801" cy="1667801"/>
            </a:xfrm>
            <a:prstGeom prst="rect">
              <a:avLst/>
            </a:prstGeom>
          </p:spPr>
        </p:pic>
      </p:grpSp>
      <p:pic>
        <p:nvPicPr>
          <p:cNvPr id="18" name="Graphic 17" descr="Do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1432" y="3286512"/>
            <a:ext cx="1667801" cy="1667801"/>
          </a:xfrm>
          <a:prstGeom prst="rect">
            <a:avLst/>
          </a:prstGeom>
        </p:spPr>
      </p:pic>
      <p:pic>
        <p:nvPicPr>
          <p:cNvPr id="20" name="Graphic 19" descr="Duck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4326" y="3804182"/>
            <a:ext cx="914400" cy="914400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81929"/>
              </p:ext>
            </p:extLst>
          </p:nvPr>
        </p:nvGraphicFramePr>
        <p:xfrm>
          <a:off x="5417763" y="4768531"/>
          <a:ext cx="688123" cy="1219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88123">
                  <a:extLst>
                    <a:ext uri="{9D8B030D-6E8A-4147-A177-3AD203B41FA5}">
                      <a16:colId xmlns:a16="http://schemas.microsoft.com/office/drawing/2014/main" val="1641594160"/>
                    </a:ext>
                  </a:extLst>
                </a:gridCol>
              </a:tblGrid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Sheep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89494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92833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Bleat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16590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Grass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5405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74148" y="6080290"/>
            <a:ext cx="1629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Class</a:t>
            </a:r>
          </a:p>
        </p:txBody>
      </p:sp>
      <p:sp>
        <p:nvSpPr>
          <p:cNvPr id="27" name="Rectangle: Rounded Corners 26"/>
          <p:cNvSpPr/>
          <p:nvPr/>
        </p:nvSpPr>
        <p:spPr>
          <a:xfrm>
            <a:off x="1134925" y="4052181"/>
            <a:ext cx="1693990" cy="2012156"/>
          </a:xfrm>
          <a:prstGeom prst="roundRect">
            <a:avLst>
              <a:gd name="adj" fmla="val 6702"/>
            </a:avLst>
          </a:prstGeom>
          <a:solidFill>
            <a:schemeClr val="bg1">
              <a:lumMod val="50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Animal</a:t>
            </a:r>
            <a:endParaRPr lang="en-IN" dirty="0"/>
          </a:p>
          <a:p>
            <a:pPr algn="ctr"/>
            <a:r>
              <a:rPr lang="en-IN" dirty="0"/>
              <a:t>Name</a:t>
            </a:r>
          </a:p>
          <a:p>
            <a:pPr algn="ctr"/>
            <a:r>
              <a:rPr lang="en-IN" dirty="0"/>
              <a:t>Legs</a:t>
            </a:r>
          </a:p>
          <a:p>
            <a:pPr algn="ctr"/>
            <a:r>
              <a:rPr lang="en-IN" dirty="0"/>
              <a:t>Sound</a:t>
            </a:r>
          </a:p>
          <a:p>
            <a:pPr algn="ctr"/>
            <a:r>
              <a:rPr lang="en-IN" dirty="0"/>
              <a:t>Food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66183"/>
              </p:ext>
            </p:extLst>
          </p:nvPr>
        </p:nvGraphicFramePr>
        <p:xfrm>
          <a:off x="7961844" y="4768531"/>
          <a:ext cx="688123" cy="1219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88123">
                  <a:extLst>
                    <a:ext uri="{9D8B030D-6E8A-4147-A177-3AD203B41FA5}">
                      <a16:colId xmlns:a16="http://schemas.microsoft.com/office/drawing/2014/main" val="1641594160"/>
                    </a:ext>
                  </a:extLst>
                </a:gridCol>
              </a:tblGrid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89494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92833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Bark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16590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Meat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5405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34857"/>
              </p:ext>
            </p:extLst>
          </p:nvPr>
        </p:nvGraphicFramePr>
        <p:xfrm>
          <a:off x="10558038" y="4768531"/>
          <a:ext cx="688123" cy="1219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88123">
                  <a:extLst>
                    <a:ext uri="{9D8B030D-6E8A-4147-A177-3AD203B41FA5}">
                      <a16:colId xmlns:a16="http://schemas.microsoft.com/office/drawing/2014/main" val="1641594160"/>
                    </a:ext>
                  </a:extLst>
                </a:gridCol>
              </a:tblGrid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Duck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89494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192833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Quack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016590"/>
                  </a:ext>
                </a:extLst>
              </a:tr>
              <a:tr h="215780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solidFill>
                            <a:schemeClr val="tx1"/>
                          </a:solidFill>
                        </a:rPr>
                        <a:t>Seeds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554050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437735" y="6191221"/>
            <a:ext cx="375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Objects/Instances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FAFCE-1997-46A7-968B-086BBE0B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B3B94-28E3-485E-859B-C9CB4AFD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1015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7" grpId="0" animBg="1"/>
      <p:bldP spid="3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 In 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600200"/>
            <a:ext cx="9875520" cy="2288628"/>
          </a:xfrm>
        </p:spPr>
        <p:txBody>
          <a:bodyPr>
            <a:normAutofit/>
          </a:bodyPr>
          <a:lstStyle/>
          <a:p>
            <a:r>
              <a:rPr lang="en-GB" dirty="0"/>
              <a:t>Shown as a rectangle split into three sections</a:t>
            </a:r>
          </a:p>
          <a:p>
            <a:pPr lvl="1"/>
            <a:r>
              <a:rPr lang="en-GB" dirty="0"/>
              <a:t>top contains the name</a:t>
            </a:r>
          </a:p>
          <a:p>
            <a:pPr lvl="1"/>
            <a:r>
              <a:rPr lang="en-GB" dirty="0"/>
              <a:t>middle contains attributes</a:t>
            </a:r>
          </a:p>
          <a:p>
            <a:pPr lvl="1"/>
            <a:r>
              <a:rPr lang="en-GB" dirty="0"/>
              <a:t>bottom contains operations (methods)</a:t>
            </a:r>
          </a:p>
        </p:txBody>
      </p:sp>
      <p:sp>
        <p:nvSpPr>
          <p:cNvPr id="4" name="Rectangle 3"/>
          <p:cNvSpPr/>
          <p:nvPr/>
        </p:nvSpPr>
        <p:spPr>
          <a:xfrm>
            <a:off x="2488211" y="4108888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ClassName</a:t>
            </a:r>
            <a:endParaRPr lang="en-GB" sz="2160" b="1" dirty="0"/>
          </a:p>
        </p:txBody>
      </p:sp>
      <p:sp>
        <p:nvSpPr>
          <p:cNvPr id="5" name="Rectangle 4"/>
          <p:cNvSpPr/>
          <p:nvPr/>
        </p:nvSpPr>
        <p:spPr>
          <a:xfrm>
            <a:off x="2488211" y="4549008"/>
            <a:ext cx="2522333" cy="784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Attribute</a:t>
            </a:r>
          </a:p>
          <a:p>
            <a:r>
              <a:rPr lang="en-GB" sz="2160" dirty="0"/>
              <a:t>Attribute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2488211" y="5334000"/>
            <a:ext cx="2522333" cy="784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Operation</a:t>
            </a:r>
          </a:p>
          <a:p>
            <a:r>
              <a:rPr lang="en-GB" sz="2160" dirty="0"/>
              <a:t>Operation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206022" y="4549008"/>
            <a:ext cx="2758802" cy="6798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ClassName</a:t>
            </a:r>
            <a:endParaRPr lang="en-GB" sz="2160" b="1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3ABC4-8364-462C-9BBA-1DCCDC38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30720-9359-4377-BD79-7A94FCC0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593011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Class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14834" y="1874735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4834" y="2305427"/>
            <a:ext cx="2522333" cy="142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manufacturer</a:t>
            </a:r>
          </a:p>
          <a:p>
            <a:r>
              <a:rPr lang="en-GB" sz="2160" dirty="0" err="1"/>
              <a:t>chasisno</a:t>
            </a:r>
            <a:endParaRPr lang="en-GB" sz="2160" dirty="0"/>
          </a:p>
          <a:p>
            <a:r>
              <a:rPr lang="en-GB" sz="2160" dirty="0"/>
              <a:t>fuel</a:t>
            </a:r>
          </a:p>
          <a:p>
            <a:r>
              <a:rPr lang="en-GB" sz="2160" dirty="0"/>
              <a:t>speed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14834" y="3733014"/>
            <a:ext cx="2522333" cy="1498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 err="1"/>
              <a:t>SwitchOn</a:t>
            </a:r>
            <a:endParaRPr lang="en-GB" sz="2160" dirty="0"/>
          </a:p>
          <a:p>
            <a:r>
              <a:rPr lang="en-GB" sz="2160" dirty="0" err="1"/>
              <a:t>SwitchOff</a:t>
            </a:r>
            <a:endParaRPr lang="en-GB" sz="2160" dirty="0"/>
          </a:p>
          <a:p>
            <a:r>
              <a:rPr lang="en-GB" sz="2160" dirty="0"/>
              <a:t>Accelerate</a:t>
            </a:r>
          </a:p>
          <a:p>
            <a:r>
              <a:rPr lang="en-GB" sz="2160" dirty="0"/>
              <a:t>Brake</a:t>
            </a:r>
          </a:p>
        </p:txBody>
      </p:sp>
      <p:sp>
        <p:nvSpPr>
          <p:cNvPr id="7" name="Rectangle 6"/>
          <p:cNvSpPr/>
          <p:nvPr/>
        </p:nvSpPr>
        <p:spPr>
          <a:xfrm>
            <a:off x="7569259" y="1874735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Account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569259" y="2305427"/>
            <a:ext cx="2522333" cy="142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no</a:t>
            </a:r>
          </a:p>
          <a:p>
            <a:r>
              <a:rPr lang="en-GB" sz="2160" dirty="0"/>
              <a:t>name</a:t>
            </a:r>
          </a:p>
          <a:p>
            <a:r>
              <a:rPr lang="en-GB" sz="2160" dirty="0"/>
              <a:t>balance</a:t>
            </a:r>
          </a:p>
          <a:p>
            <a:r>
              <a:rPr lang="en-GB" sz="2160" dirty="0"/>
              <a:t>type</a:t>
            </a:r>
          </a:p>
        </p:txBody>
      </p:sp>
      <p:sp>
        <p:nvSpPr>
          <p:cNvPr id="9" name="Rectangle 8"/>
          <p:cNvSpPr/>
          <p:nvPr/>
        </p:nvSpPr>
        <p:spPr>
          <a:xfrm>
            <a:off x="7569259" y="3733014"/>
            <a:ext cx="2522333" cy="1498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 err="1"/>
              <a:t>GetBalance</a:t>
            </a:r>
            <a:endParaRPr lang="en-GB" sz="2160" dirty="0"/>
          </a:p>
          <a:p>
            <a:r>
              <a:rPr lang="en-GB" sz="2160" dirty="0"/>
              <a:t>Withdraw</a:t>
            </a:r>
          </a:p>
          <a:p>
            <a:r>
              <a:rPr lang="en-GB" sz="2160" dirty="0"/>
              <a:t>Deposit</a:t>
            </a:r>
          </a:p>
          <a:p>
            <a:r>
              <a:rPr lang="en-GB" sz="2160" dirty="0" err="1"/>
              <a:t>IssueCheck</a:t>
            </a:r>
            <a:endParaRPr lang="en-GB" sz="216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BD8A59-39B8-4107-B1C4-9F883FF9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C9AC540-1605-4D7C-9A6B-9614E315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43125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Objects in Reckless Driver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10111" y="1179402"/>
            <a:ext cx="3808325" cy="1735336"/>
            <a:chOff x="1010111" y="1179402"/>
            <a:chExt cx="3808325" cy="1735336"/>
          </a:xfrm>
        </p:grpSpPr>
        <p:sp>
          <p:nvSpPr>
            <p:cNvPr id="3" name="Rectangle 2"/>
            <p:cNvSpPr/>
            <p:nvPr/>
          </p:nvSpPr>
          <p:spPr>
            <a:xfrm>
              <a:off x="2778971" y="2045224"/>
              <a:ext cx="2039465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TrafficCar</a:t>
              </a:r>
              <a:endParaRPr lang="en-GB" sz="2160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111" y="1179402"/>
              <a:ext cx="1735336" cy="173533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834435" y="1165987"/>
            <a:ext cx="3790333" cy="2239168"/>
            <a:chOff x="5834435" y="1165987"/>
            <a:chExt cx="3790333" cy="2239168"/>
          </a:xfrm>
        </p:grpSpPr>
        <p:sp>
          <p:nvSpPr>
            <p:cNvPr id="11" name="Rectangle 10"/>
            <p:cNvSpPr/>
            <p:nvPr/>
          </p:nvSpPr>
          <p:spPr>
            <a:xfrm>
              <a:off x="7663082" y="2045224"/>
              <a:ext cx="1961686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HotdogCart</a:t>
              </a:r>
              <a:endParaRPr lang="en-GB" sz="2160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4435" y="1165987"/>
              <a:ext cx="2239168" cy="2239168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7286203" y="5581859"/>
            <a:ext cx="2522333" cy="787400"/>
            <a:chOff x="7286203" y="5581859"/>
            <a:chExt cx="2522333" cy="787400"/>
          </a:xfrm>
        </p:grpSpPr>
        <p:sp>
          <p:nvSpPr>
            <p:cNvPr id="10" name="Rectangle 9"/>
            <p:cNvSpPr/>
            <p:nvPr/>
          </p:nvSpPr>
          <p:spPr>
            <a:xfrm>
              <a:off x="8073603" y="5672832"/>
              <a:ext cx="1734933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PostBox</a:t>
              </a:r>
              <a:endParaRPr lang="en-GB" sz="216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203" y="5581859"/>
              <a:ext cx="787400" cy="7874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8073603" y="3068453"/>
            <a:ext cx="3150780" cy="1015999"/>
            <a:chOff x="8073603" y="3068453"/>
            <a:chExt cx="3150780" cy="1015999"/>
          </a:xfrm>
        </p:grpSpPr>
        <p:sp>
          <p:nvSpPr>
            <p:cNvPr id="8" name="Rectangle 7"/>
            <p:cNvSpPr/>
            <p:nvPr/>
          </p:nvSpPr>
          <p:spPr>
            <a:xfrm>
              <a:off x="9198813" y="3292864"/>
              <a:ext cx="2025570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NewspaperBox</a:t>
              </a:r>
              <a:endParaRPr lang="en-GB" sz="2160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603" y="3068453"/>
              <a:ext cx="1015999" cy="1015999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996421" y="3560221"/>
            <a:ext cx="2774301" cy="774700"/>
            <a:chOff x="996421" y="3560221"/>
            <a:chExt cx="2774301" cy="774700"/>
          </a:xfrm>
        </p:grpSpPr>
        <p:sp>
          <p:nvSpPr>
            <p:cNvPr id="6" name="Rectangle 5"/>
            <p:cNvSpPr/>
            <p:nvPr/>
          </p:nvSpPr>
          <p:spPr>
            <a:xfrm>
              <a:off x="1771121" y="3609262"/>
              <a:ext cx="1999601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FireHydrant</a:t>
              </a:r>
              <a:endParaRPr lang="en-GB" sz="2160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421" y="3560221"/>
              <a:ext cx="774700" cy="7747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293414" y="5328796"/>
            <a:ext cx="3559072" cy="1583703"/>
            <a:chOff x="1293414" y="5328796"/>
            <a:chExt cx="3559072" cy="1583703"/>
          </a:xfrm>
        </p:grpSpPr>
        <p:sp>
          <p:nvSpPr>
            <p:cNvPr id="9" name="Rectangle 8"/>
            <p:cNvSpPr/>
            <p:nvPr/>
          </p:nvSpPr>
          <p:spPr>
            <a:xfrm>
              <a:off x="2877117" y="5620700"/>
              <a:ext cx="1975369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PlayerCar</a:t>
              </a:r>
              <a:endParaRPr lang="en-GB" sz="2160" b="1" dirty="0"/>
            </a:p>
          </p:txBody>
        </p:sp>
        <p:pic>
          <p:nvPicPr>
            <p:cNvPr id="19" name="Picture 18" descr="A picture containing LEGO, toy, thing&#10;&#10;Description generated with very high confidenc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414" y="5328796"/>
              <a:ext cx="1583703" cy="158370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00169" y="2798241"/>
            <a:ext cx="3508920" cy="2477742"/>
            <a:chOff x="4400169" y="2798241"/>
            <a:chExt cx="3508920" cy="2477742"/>
          </a:xfrm>
        </p:grpSpPr>
        <p:sp>
          <p:nvSpPr>
            <p:cNvPr id="7" name="Rectangle 6"/>
            <p:cNvSpPr/>
            <p:nvPr/>
          </p:nvSpPr>
          <p:spPr>
            <a:xfrm>
              <a:off x="5899706" y="4470513"/>
              <a:ext cx="2009383" cy="6327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/>
                <a:t>Tree</a:t>
              </a:r>
            </a:p>
          </p:txBody>
        </p:sp>
        <p:pic>
          <p:nvPicPr>
            <p:cNvPr id="21" name="Picture 20" descr="A picture containing umbrella, accessory&#10;&#10;Description generated with high confidence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0169" y="2798241"/>
              <a:ext cx="2169596" cy="2477742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5BB7-9F7B-422A-8D4C-A2F41E7A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A5CB7-FEA4-4CE2-BDC2-C0AD9F12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905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 Oriented Programming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BEC74-78E1-4F45-B14A-FC3E04AC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D48B-7FF6-4670-B6C0-7E099F3B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7791351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The system is organized as a set of classes &amp; objects</a:t>
            </a:r>
          </a:p>
          <a:p>
            <a:r>
              <a:rPr lang="en-IN" sz="3200" dirty="0"/>
              <a:t>Classes &amp; objects are associated in different ways</a:t>
            </a:r>
          </a:p>
          <a:p>
            <a:r>
              <a:rPr lang="en-IN" sz="3200" dirty="0"/>
              <a:t>The implementation is done in an object oriented programming language</a:t>
            </a:r>
          </a:p>
          <a:p>
            <a:r>
              <a:rPr lang="en-IN" sz="3200" dirty="0"/>
              <a:t>OO languages are build upon the elements of object model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23B13E-32F9-4144-B58E-22A2323A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6EA2C-9416-4274-927C-A97ECB3D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9918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software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Communication between users and developers</a:t>
            </a:r>
          </a:p>
          <a:p>
            <a:pPr lvl="1"/>
            <a:r>
              <a:rPr lang="en-IN" sz="2800" dirty="0"/>
              <a:t>may have vague idea of what they expect from the software</a:t>
            </a:r>
          </a:p>
          <a:p>
            <a:pPr lvl="1"/>
            <a:r>
              <a:rPr lang="en-IN" sz="2800" dirty="0"/>
              <a:t>difficult for users to express their requirements</a:t>
            </a:r>
          </a:p>
          <a:p>
            <a:pPr lvl="1"/>
            <a:r>
              <a:rPr lang="en-IN" sz="2800" dirty="0"/>
              <a:t>developers expect requirements in a specific format (e.g. UML)</a:t>
            </a:r>
          </a:p>
          <a:p>
            <a:pPr lvl="1"/>
            <a:r>
              <a:rPr lang="en-IN" sz="2800" dirty="0"/>
              <a:t>both users and developers may lack domain experience</a:t>
            </a:r>
          </a:p>
          <a:p>
            <a:pPr lvl="1"/>
            <a:r>
              <a:rPr lang="en-IN" sz="2800" dirty="0"/>
              <a:t>users get a better idea of the system only after seeing prototypes or design documents</a:t>
            </a:r>
          </a:p>
          <a:p>
            <a:pPr lvl="1"/>
            <a:r>
              <a:rPr lang="en-IN" sz="2800" dirty="0"/>
              <a:t>may request a change that is difficult to incorporate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9EEFE-2AF1-402D-BD5C-EE99EAD0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8554D-BF03-40DF-B988-1B70E95C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317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Elements of 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OO languages build upon these elements to support object oriented programming</a:t>
            </a:r>
          </a:p>
          <a:p>
            <a:pPr lvl="1"/>
            <a:r>
              <a:rPr lang="en-IN" dirty="0"/>
              <a:t>Abstraction</a:t>
            </a:r>
          </a:p>
          <a:p>
            <a:pPr lvl="1"/>
            <a:r>
              <a:rPr lang="en-IN" dirty="0"/>
              <a:t>Encapsulation</a:t>
            </a:r>
          </a:p>
          <a:p>
            <a:pPr lvl="1"/>
            <a:r>
              <a:rPr lang="en-IN" dirty="0"/>
              <a:t>Hierarchy</a:t>
            </a:r>
          </a:p>
          <a:p>
            <a:pPr lvl="1"/>
            <a:r>
              <a:rPr lang="en-IN" dirty="0"/>
              <a:t>Polymorphism</a:t>
            </a:r>
          </a:p>
          <a:p>
            <a:r>
              <a:rPr lang="en-IN" dirty="0"/>
              <a:t>Some languages may not support all these elements</a:t>
            </a:r>
          </a:p>
          <a:p>
            <a:pPr lvl="1"/>
            <a:r>
              <a:rPr lang="en-IN" dirty="0" err="1"/>
              <a:t>Javascript</a:t>
            </a:r>
            <a:r>
              <a:rPr lang="en-IN" dirty="0"/>
              <a:t>, VBA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B00AD-1A39-431E-9E5F-3A0932CE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074C2-1A77-4EF4-8673-C781B7D7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3510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Denotes essential characteristics of an object</a:t>
            </a:r>
          </a:p>
          <a:p>
            <a:pPr lvl="1"/>
            <a:r>
              <a:rPr lang="en-IN" sz="2800" dirty="0"/>
              <a:t>distinguish it from other objects</a:t>
            </a:r>
          </a:p>
          <a:p>
            <a:pPr lvl="1"/>
            <a:r>
              <a:rPr lang="en-IN" sz="2800" dirty="0"/>
              <a:t>relative to the perspective of the viewer</a:t>
            </a:r>
          </a:p>
          <a:p>
            <a:r>
              <a:rPr lang="en-IN" sz="3200" dirty="0"/>
              <a:t>It is a simplified view or specification that emphasizes some details while suppressing/ignoring others</a:t>
            </a:r>
          </a:p>
          <a:p>
            <a:r>
              <a:rPr lang="en-IN" sz="3200" dirty="0"/>
              <a:t>Unnecessary details are left out</a:t>
            </a:r>
          </a:p>
          <a:p>
            <a:pPr lvl="1"/>
            <a:r>
              <a:rPr lang="en-IN" sz="2800" dirty="0"/>
              <a:t>they may not be relevant to the problem domain</a:t>
            </a:r>
          </a:p>
          <a:p>
            <a:r>
              <a:rPr lang="en-IN" sz="3200" dirty="0"/>
              <a:t>A class/struct/interface is an abstraction</a:t>
            </a:r>
          </a:p>
          <a:p>
            <a:pPr lvl="1"/>
            <a:endParaRPr lang="en-IN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22647-544B-49BC-A02A-98BCD5639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FFFC0-D86D-4292-8868-0C55B89B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3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10" name="Content Placeholder 9" descr="A picture containing vector graphics&#10;&#10;Description generated with high confidenc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5" y="1993835"/>
            <a:ext cx="3048049" cy="3048049"/>
          </a:xfrm>
        </p:spPr>
      </p:pic>
      <p:grpSp>
        <p:nvGrpSpPr>
          <p:cNvPr id="4" name="Group 3"/>
          <p:cNvGrpSpPr/>
          <p:nvPr/>
        </p:nvGrpSpPr>
        <p:grpSpPr>
          <a:xfrm>
            <a:off x="230658" y="2211859"/>
            <a:ext cx="3039762" cy="2985433"/>
            <a:chOff x="230658" y="2211859"/>
            <a:chExt cx="3039762" cy="2985433"/>
          </a:xfrm>
        </p:grpSpPr>
        <p:sp>
          <p:nvSpPr>
            <p:cNvPr id="2" name="TextBox 1"/>
            <p:cNvSpPr txBox="1"/>
            <p:nvPr/>
          </p:nvSpPr>
          <p:spPr>
            <a:xfrm>
              <a:off x="230658" y="2211859"/>
              <a:ext cx="3039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000" b="1" dirty="0"/>
                <a:t>SCHOOL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658" y="2611969"/>
              <a:ext cx="30397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/>
                <a:t>Name</a:t>
              </a:r>
            </a:p>
            <a:p>
              <a:pPr algn="r"/>
              <a:r>
                <a:rPr lang="en-IN" dirty="0" err="1"/>
                <a:t>RollNo</a:t>
              </a:r>
              <a:endParaRPr lang="en-IN" dirty="0"/>
            </a:p>
            <a:p>
              <a:pPr algn="r"/>
              <a:r>
                <a:rPr lang="en-IN" dirty="0"/>
                <a:t>Class</a:t>
              </a:r>
            </a:p>
            <a:p>
              <a:pPr algn="r"/>
              <a:r>
                <a:rPr lang="en-IN" dirty="0"/>
                <a:t>Registration No.</a:t>
              </a:r>
            </a:p>
            <a:p>
              <a:pPr algn="r"/>
              <a:r>
                <a:rPr lang="en-IN" dirty="0"/>
                <a:t>Marks</a:t>
              </a:r>
            </a:p>
            <a:p>
              <a:pPr algn="r"/>
              <a:r>
                <a:rPr lang="en-IN" dirty="0" err="1"/>
                <a:t>GetGrade</a:t>
              </a:r>
              <a:endParaRPr lang="en-IN" dirty="0"/>
            </a:p>
            <a:p>
              <a:pPr algn="r"/>
              <a:r>
                <a:rPr lang="en-IN" dirty="0" err="1"/>
                <a:t>CalculateTotalScore</a:t>
              </a:r>
              <a:endParaRPr lang="en-IN" dirty="0"/>
            </a:p>
            <a:p>
              <a:pPr algn="r"/>
              <a:endParaRPr lang="en-IN" dirty="0"/>
            </a:p>
            <a:p>
              <a:pPr algn="r"/>
              <a:endParaRPr lang="en-IN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921579" y="2211859"/>
            <a:ext cx="3039762" cy="2985433"/>
            <a:chOff x="8921579" y="2211859"/>
            <a:chExt cx="3039762" cy="2985433"/>
          </a:xfrm>
        </p:grpSpPr>
        <p:sp>
          <p:nvSpPr>
            <p:cNvPr id="6" name="TextBox 5"/>
            <p:cNvSpPr txBox="1"/>
            <p:nvPr/>
          </p:nvSpPr>
          <p:spPr>
            <a:xfrm>
              <a:off x="8921579" y="2211859"/>
              <a:ext cx="3039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dirty="0"/>
                <a:t>INNOCULATION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921579" y="2611969"/>
              <a:ext cx="303976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Name</a:t>
              </a:r>
            </a:p>
            <a:p>
              <a:r>
                <a:rPr lang="en-IN" dirty="0"/>
                <a:t>Age</a:t>
              </a:r>
            </a:p>
            <a:p>
              <a:r>
                <a:rPr lang="en-IN" dirty="0"/>
                <a:t>Weight</a:t>
              </a:r>
            </a:p>
            <a:p>
              <a:r>
                <a:rPr lang="en-IN" dirty="0"/>
                <a:t>Gender</a:t>
              </a:r>
            </a:p>
            <a:p>
              <a:r>
                <a:rPr lang="en-IN" dirty="0"/>
                <a:t>Allergies</a:t>
              </a:r>
            </a:p>
            <a:p>
              <a:r>
                <a:rPr lang="en-IN" dirty="0"/>
                <a:t>School</a:t>
              </a:r>
            </a:p>
            <a:p>
              <a:r>
                <a:rPr lang="en-IN" dirty="0"/>
                <a:t>History</a:t>
              </a:r>
            </a:p>
            <a:p>
              <a:r>
                <a:rPr lang="en-IN" dirty="0" err="1"/>
                <a:t>AddRecord</a:t>
              </a:r>
              <a:endParaRPr lang="en-IN" dirty="0"/>
            </a:p>
            <a:p>
              <a:r>
                <a:rPr lang="en-IN" dirty="0" err="1"/>
                <a:t>GetRecord</a:t>
              </a:r>
              <a:endParaRPr lang="en-IN" dirty="0"/>
            </a:p>
          </p:txBody>
        </p:sp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64B22-0903-49C4-B084-1D5973242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5F3925-B321-4700-A513-D16A7812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113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825625"/>
            <a:ext cx="6115756" cy="435133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abstraction is performed based on the domain</a:t>
            </a:r>
          </a:p>
          <a:p>
            <a:r>
              <a:rPr lang="en-IN" dirty="0"/>
              <a:t>Performing correct abstraction for a given domain in necessary</a:t>
            </a:r>
          </a:p>
          <a:p>
            <a:r>
              <a:rPr lang="en-IN" dirty="0"/>
              <a:t>Domain expertise is important for performing correct abstraction</a:t>
            </a:r>
          </a:p>
          <a:p>
            <a:r>
              <a:rPr lang="en-IN" dirty="0"/>
              <a:t>Focus on entity abstraction</a:t>
            </a:r>
          </a:p>
          <a:p>
            <a:pPr lvl="1"/>
            <a:r>
              <a:rPr lang="en-IN" dirty="0"/>
              <a:t>represents a useful model of domain entity</a:t>
            </a:r>
          </a:p>
          <a:p>
            <a:pPr lvl="1"/>
            <a:r>
              <a:rPr lang="en-IN" dirty="0"/>
              <a:t>closely matches with the vocabulary of the problem domain</a:t>
            </a:r>
          </a:p>
          <a:p>
            <a:r>
              <a:rPr lang="en-IN" dirty="0" err="1"/>
              <a:t>e.g</a:t>
            </a:r>
            <a:r>
              <a:rPr lang="en-IN" dirty="0"/>
              <a:t> Bank, Account, Transaction, </a:t>
            </a:r>
            <a:r>
              <a:rPr lang="en-IN" dirty="0" err="1"/>
              <a:t>etc</a:t>
            </a:r>
            <a:endParaRPr lang="en-IN" dirty="0"/>
          </a:p>
        </p:txBody>
      </p:sp>
      <p:pic>
        <p:nvPicPr>
          <p:cNvPr id="1026" name="Picture 2" descr="Image result for blind men and the elephant commercial us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56" y="2189427"/>
            <a:ext cx="5380405" cy="39875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65BE9-979D-45B4-97BF-E1E891317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02ECF-CAF2-46E0-95EE-865F6192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4815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8379964" y="2251807"/>
            <a:ext cx="2206337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TrafficCar</a:t>
            </a:r>
            <a:endParaRPr lang="en-GB" sz="2160" b="1" dirty="0"/>
          </a:p>
        </p:txBody>
      </p:sp>
      <p:sp>
        <p:nvSpPr>
          <p:cNvPr id="8" name="Rectangle 7"/>
          <p:cNvSpPr/>
          <p:nvPr/>
        </p:nvSpPr>
        <p:spPr>
          <a:xfrm>
            <a:off x="8379964" y="2682500"/>
            <a:ext cx="2206337" cy="11100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damage</a:t>
            </a:r>
          </a:p>
          <a:p>
            <a:r>
              <a:rPr lang="en-GB" sz="2160" dirty="0"/>
              <a:t>speed</a:t>
            </a:r>
          </a:p>
          <a:p>
            <a:r>
              <a:rPr lang="en-GB" sz="2160" dirty="0" err="1"/>
              <a:t>damageCash</a:t>
            </a:r>
            <a:endParaRPr lang="en-GB" sz="2160" dirty="0"/>
          </a:p>
        </p:txBody>
      </p:sp>
      <p:sp>
        <p:nvSpPr>
          <p:cNvPr id="9" name="Rectangle 8"/>
          <p:cNvSpPr/>
          <p:nvPr/>
        </p:nvSpPr>
        <p:spPr>
          <a:xfrm>
            <a:off x="8379964" y="3792512"/>
            <a:ext cx="2206337" cy="1074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 err="1"/>
              <a:t>OnCollision</a:t>
            </a:r>
            <a:endParaRPr lang="en-GB" sz="2160" dirty="0"/>
          </a:p>
          <a:p>
            <a:r>
              <a:rPr lang="en-GB" sz="2160" dirty="0" err="1"/>
              <a:t>GetDamage</a:t>
            </a:r>
            <a:endParaRPr lang="en-GB" sz="2160" dirty="0"/>
          </a:p>
        </p:txBody>
      </p:sp>
      <p:pic>
        <p:nvPicPr>
          <p:cNvPr id="11" name="Graphic 10" descr="Ca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2682498"/>
            <a:ext cx="2357487" cy="235748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01817" y="2251806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01817" y="2682498"/>
            <a:ext cx="2522333" cy="142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manufacturer</a:t>
            </a:r>
          </a:p>
          <a:p>
            <a:r>
              <a:rPr lang="en-GB" sz="2160" dirty="0" err="1"/>
              <a:t>chasisno</a:t>
            </a:r>
            <a:endParaRPr lang="en-GB" sz="2160" dirty="0"/>
          </a:p>
          <a:p>
            <a:r>
              <a:rPr lang="en-GB" sz="2160" dirty="0"/>
              <a:t>fuel</a:t>
            </a:r>
          </a:p>
          <a:p>
            <a:r>
              <a:rPr lang="en-GB" sz="2160" dirty="0"/>
              <a:t>speed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01817" y="4110085"/>
            <a:ext cx="2522333" cy="1498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 err="1"/>
              <a:t>SwitchOn</a:t>
            </a:r>
            <a:endParaRPr lang="en-GB" sz="2160" dirty="0"/>
          </a:p>
          <a:p>
            <a:r>
              <a:rPr lang="en-GB" sz="2160" dirty="0" err="1"/>
              <a:t>SwitchOff</a:t>
            </a:r>
            <a:endParaRPr lang="en-GB" sz="2160" dirty="0"/>
          </a:p>
          <a:p>
            <a:r>
              <a:rPr lang="en-GB" sz="2160" dirty="0"/>
              <a:t>Accelerate</a:t>
            </a:r>
          </a:p>
          <a:p>
            <a:r>
              <a:rPr lang="en-GB" sz="2160" dirty="0"/>
              <a:t>Brake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C11712-6271-435F-8B4B-A4DD3EE02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B622-ECD7-42D2-AFD4-37A38EDAF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823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abstraction provides the services or uses services of some other object</a:t>
            </a:r>
          </a:p>
          <a:p>
            <a:pPr lvl="1"/>
            <a:r>
              <a:rPr lang="en-IN" dirty="0"/>
              <a:t>this forms the behaviour of the abstraction</a:t>
            </a:r>
          </a:p>
          <a:p>
            <a:pPr lvl="1"/>
            <a:r>
              <a:rPr lang="en-IN" dirty="0"/>
              <a:t>provides an outside view</a:t>
            </a:r>
          </a:p>
          <a:p>
            <a:r>
              <a:rPr lang="en-IN" dirty="0"/>
              <a:t>This view defines a contract that others depend on</a:t>
            </a:r>
          </a:p>
          <a:p>
            <a:r>
              <a:rPr lang="en-IN" dirty="0"/>
              <a:t>This behaviour forms the responsibility of the abstraction</a:t>
            </a:r>
          </a:p>
          <a:p>
            <a:pPr lvl="1"/>
            <a:r>
              <a:rPr lang="en-IN" dirty="0"/>
              <a:t>provided as operations, methods or member functions</a:t>
            </a:r>
          </a:p>
          <a:p>
            <a:pPr lvl="1"/>
            <a:r>
              <a:rPr lang="en-IN" dirty="0"/>
              <a:t>collectively called protocol</a:t>
            </a:r>
          </a:p>
          <a:p>
            <a:pPr lvl="1"/>
            <a:r>
              <a:rPr lang="en-IN" dirty="0"/>
              <a:t>protocol forms the static and dynamic view of the abstraction</a:t>
            </a:r>
          </a:p>
          <a:p>
            <a:pPr lvl="1"/>
            <a:r>
              <a:rPr lang="en-IN" dirty="0"/>
              <a:t>includes static &amp; dynamic properties of abstraction</a:t>
            </a:r>
          </a:p>
          <a:p>
            <a:pPr lvl="1"/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F2DE7-10A7-4BAB-A338-41074408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A785A-3537-461B-9A56-060E0309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922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Resolves complexity</a:t>
            </a:r>
          </a:p>
          <a:p>
            <a:r>
              <a:rPr lang="en-IN" sz="3200" dirty="0"/>
              <a:t>Makes it simpler to model a solution for a problem</a:t>
            </a:r>
          </a:p>
          <a:p>
            <a:pPr lvl="1"/>
            <a:r>
              <a:rPr lang="en-IN" sz="2800" dirty="0"/>
              <a:t>Unnecessary details are left out</a:t>
            </a:r>
          </a:p>
          <a:p>
            <a:r>
              <a:rPr lang="en-IN" sz="3200" dirty="0"/>
              <a:t>Focuses on the details relevant to the problem domain</a:t>
            </a:r>
          </a:p>
          <a:p>
            <a:r>
              <a:rPr lang="en-IN" sz="3200" dirty="0"/>
              <a:t>Represents real-life objects in software as domain entities</a:t>
            </a:r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0096A-25BD-44B1-9B5C-6308BA6D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255D3-ED4D-47D3-91EB-1660660F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384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The elements of abstraction provide a behaviour of the object through implementation</a:t>
            </a:r>
          </a:p>
          <a:p>
            <a:r>
              <a:rPr lang="en-IN" sz="3200" dirty="0"/>
              <a:t>Upholds the contract of its behaviour</a:t>
            </a:r>
          </a:p>
          <a:p>
            <a:r>
              <a:rPr lang="en-IN" sz="3200" dirty="0"/>
              <a:t>This implementation should be treated as a secret</a:t>
            </a:r>
          </a:p>
          <a:p>
            <a:pPr lvl="1"/>
            <a:r>
              <a:rPr lang="en-IN" sz="2800" dirty="0"/>
              <a:t>kept hidden from clients</a:t>
            </a:r>
          </a:p>
          <a:p>
            <a:r>
              <a:rPr lang="en-IN" sz="3200" dirty="0"/>
              <a:t>This is achieved through encapsulation</a:t>
            </a:r>
          </a:p>
          <a:p>
            <a:pPr marL="0" indent="0">
              <a:buNone/>
            </a:pPr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0C035-6DEB-4A0E-AE63-9686023B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A0CCA-09CB-4A1F-9A8B-EBA162AE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78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Hides the implementation details of an object</a:t>
            </a:r>
          </a:p>
          <a:p>
            <a:r>
              <a:rPr lang="en-IN" dirty="0"/>
              <a:t>Focuses on the implementation that gives rise to the behaviour</a:t>
            </a:r>
          </a:p>
          <a:p>
            <a:r>
              <a:rPr lang="en-IN" dirty="0"/>
              <a:t>Achieved through information hiding</a:t>
            </a:r>
          </a:p>
          <a:p>
            <a:pPr lvl="1"/>
            <a:r>
              <a:rPr lang="en-IN" dirty="0"/>
              <a:t>Structure and implementation of the methods is hidden</a:t>
            </a:r>
          </a:p>
          <a:p>
            <a:r>
              <a:rPr lang="en-IN" dirty="0"/>
              <a:t>Client only knows about the contract</a:t>
            </a:r>
          </a:p>
          <a:p>
            <a:r>
              <a:rPr lang="en-IN" dirty="0"/>
              <a:t>Shielded from implementation details at lower level of abstraction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22CFA-1D95-4F99-BE90-3BD8CD42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72544-15C2-40F6-90EE-05760F5A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204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Encapsulation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3200" dirty="0"/>
              <a:t>Abstractions work only when encapsulated</a:t>
            </a:r>
          </a:p>
          <a:p>
            <a:r>
              <a:rPr lang="en-IN" sz="3200" dirty="0"/>
              <a:t>Every class will have two parts: an interface and an implementation</a:t>
            </a:r>
          </a:p>
          <a:p>
            <a:r>
              <a:rPr lang="en-IN" sz="3200" dirty="0"/>
              <a:t>Interface captures the outside view and provides the behaviour</a:t>
            </a:r>
          </a:p>
          <a:p>
            <a:r>
              <a:rPr lang="en-IN" sz="3200" dirty="0"/>
              <a:t>Clients will make assumptions based on the outside view</a:t>
            </a:r>
          </a:p>
          <a:p>
            <a:r>
              <a:rPr lang="en-IN" sz="3200" dirty="0"/>
              <a:t>Implementation is encapsulated, so clients cannot make any assumptions on those details</a:t>
            </a:r>
          </a:p>
          <a:p>
            <a:r>
              <a:rPr lang="en-IN" sz="3200" dirty="0"/>
              <a:t>In turn, the abstraction is required to be accountable for its behaviour</a:t>
            </a:r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E04E1-CE7D-46C1-BF26-2A7BC8EE1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F966A-F94F-42A4-93B6-598A17D81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576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software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Volatile nature of requirements</a:t>
            </a:r>
          </a:p>
          <a:p>
            <a:pPr lvl="1"/>
            <a:r>
              <a:rPr lang="en-IN" sz="3200" dirty="0"/>
              <a:t>requirements change</a:t>
            </a:r>
          </a:p>
          <a:p>
            <a:pPr lvl="1"/>
            <a:r>
              <a:rPr lang="en-IN" sz="3200" dirty="0"/>
              <a:t>may be difficult, if not impossible to incorporate that change</a:t>
            </a:r>
          </a:p>
          <a:p>
            <a:pPr lvl="1"/>
            <a:r>
              <a:rPr lang="en-IN" sz="3200" dirty="0"/>
              <a:t>future changes must be anticipated</a:t>
            </a:r>
          </a:p>
          <a:p>
            <a:pPr lvl="1"/>
            <a:endParaRPr lang="en-IN" sz="3200" dirty="0"/>
          </a:p>
          <a:p>
            <a:endParaRPr lang="en-IN" sz="3600" dirty="0"/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AC266-1728-40B8-9AED-F25B293C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1CFA68-5439-4094-AC0A-BF18449F4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780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Clients don’t (&amp; shouldn’t) need to see the implementation details</a:t>
            </a:r>
          </a:p>
          <a:p>
            <a:r>
              <a:rPr lang="en-IN" sz="3200" dirty="0"/>
              <a:t>Change in internal implementation doesn’t effect the clients</a:t>
            </a:r>
          </a:p>
          <a:p>
            <a:r>
              <a:rPr lang="en-IN" sz="3200" dirty="0"/>
              <a:t>Encapsulation decouples clients from implementation details</a:t>
            </a:r>
          </a:p>
          <a:p>
            <a:r>
              <a:rPr lang="en-IN" sz="3200" dirty="0"/>
              <a:t>Enforces state changes to object only through behaviour</a:t>
            </a:r>
          </a:p>
          <a:p>
            <a:r>
              <a:rPr lang="en-IN" sz="3200" dirty="0"/>
              <a:t>Helps in building scalable &amp; flexible systems</a:t>
            </a:r>
          </a:p>
          <a:p>
            <a:endParaRPr lang="en-IN" sz="3200" dirty="0"/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CEE36-54F5-481F-B7A2-179CF7512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6D604-3682-4850-9F92-40F7A072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150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5" name="Content Placeholder 4" descr="Gear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4201" y="4112033"/>
            <a:ext cx="508950" cy="508950"/>
          </a:xfrm>
        </p:spPr>
      </p:pic>
      <p:pic>
        <p:nvPicPr>
          <p:cNvPr id="7" name="Graphic 6" descr="Single gea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2907" y="4306579"/>
            <a:ext cx="508950" cy="508950"/>
          </a:xfrm>
          <a:prstGeom prst="rect">
            <a:avLst/>
          </a:prstGeom>
        </p:spPr>
      </p:pic>
      <p:pic>
        <p:nvPicPr>
          <p:cNvPr id="9" name="Graphic 8" descr="Hamster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13554" y="3845828"/>
            <a:ext cx="508950" cy="508950"/>
          </a:xfrm>
          <a:prstGeom prst="rect">
            <a:avLst/>
          </a:prstGeom>
        </p:spPr>
      </p:pic>
      <p:pic>
        <p:nvPicPr>
          <p:cNvPr id="11" name="Graphic 10" descr="Single gea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66" y="4076875"/>
            <a:ext cx="403006" cy="403006"/>
          </a:xfrm>
          <a:prstGeom prst="rect">
            <a:avLst/>
          </a:prstGeom>
        </p:spPr>
      </p:pic>
      <p:pic>
        <p:nvPicPr>
          <p:cNvPr id="10" name="Graphic 9" descr="Car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598" y="537247"/>
            <a:ext cx="7126112" cy="71261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38200" y="2253754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8200" y="2684446"/>
            <a:ext cx="2522333" cy="14275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manufacturer</a:t>
            </a:r>
          </a:p>
          <a:p>
            <a:r>
              <a:rPr lang="en-GB" sz="2160" dirty="0" err="1"/>
              <a:t>chasisno</a:t>
            </a:r>
            <a:endParaRPr lang="en-GB" sz="2160" dirty="0"/>
          </a:p>
          <a:p>
            <a:r>
              <a:rPr lang="en-GB" sz="2160" dirty="0"/>
              <a:t>fuel</a:t>
            </a:r>
          </a:p>
          <a:p>
            <a:r>
              <a:rPr lang="en-GB" sz="2160" dirty="0"/>
              <a:t>speed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200" y="4112033"/>
            <a:ext cx="2522333" cy="14988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 err="1"/>
              <a:t>SwitchOn</a:t>
            </a:r>
            <a:endParaRPr lang="en-GB" sz="2160" dirty="0"/>
          </a:p>
          <a:p>
            <a:r>
              <a:rPr lang="en-GB" sz="2160" dirty="0" err="1"/>
              <a:t>SwitchOff</a:t>
            </a:r>
            <a:endParaRPr lang="en-GB" sz="2160" dirty="0"/>
          </a:p>
          <a:p>
            <a:r>
              <a:rPr lang="en-GB" sz="2160" dirty="0"/>
              <a:t>Accelerate</a:t>
            </a:r>
          </a:p>
          <a:p>
            <a:r>
              <a:rPr lang="en-GB" sz="2160" dirty="0"/>
              <a:t>Brake</a:t>
            </a:r>
          </a:p>
        </p:txBody>
      </p:sp>
      <p:pic>
        <p:nvPicPr>
          <p:cNvPr id="18" name="Graphic 17" descr="Car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32598" y="537247"/>
            <a:ext cx="7126112" cy="71261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D3BE3-F2C1-4CA7-9B5F-28A59A96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21347-7341-4C6B-9DBC-3637B2D8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580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Show the car class in various languages (DONE)</a:t>
            </a:r>
          </a:p>
          <a:p>
            <a:r>
              <a:rPr lang="en-IN" dirty="0"/>
              <a:t>Show Car class in UML and show different symbols of access modifiers (DONE)</a:t>
            </a:r>
          </a:p>
          <a:p>
            <a:r>
              <a:rPr lang="en-IN" dirty="0"/>
              <a:t>After that model the </a:t>
            </a:r>
            <a:r>
              <a:rPr lang="en-IN" dirty="0" err="1"/>
              <a:t>TrafficCar</a:t>
            </a:r>
            <a:r>
              <a:rPr lang="en-IN" dirty="0"/>
              <a:t> in all languages (or give that as assignment)</a:t>
            </a:r>
          </a:p>
          <a:p>
            <a:r>
              <a:rPr lang="en-IN" dirty="0"/>
              <a:t>Add gear up/down for assignment for Car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FA4D6-9E31-4F8A-8852-E1627931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1FBA5-C9A9-49CB-AE56-F5910E2D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965007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E957-3FEE-47F5-89DF-9CBDAEF2D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C270-0D9F-4AA5-8BE6-2452CE075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Abstraction helps represent domain objects to resolve complexity</a:t>
            </a:r>
          </a:p>
          <a:p>
            <a:r>
              <a:rPr lang="en-IN" dirty="0"/>
              <a:t>Encapsulation further hides the implementation details</a:t>
            </a:r>
          </a:p>
          <a:p>
            <a:r>
              <a:rPr lang="en-IN" dirty="0"/>
              <a:t>The complexity can be reduced further by creating hierarchy of abstractions</a:t>
            </a:r>
          </a:p>
          <a:p>
            <a:pPr lvl="1"/>
            <a:r>
              <a:rPr lang="en-IN" dirty="0"/>
              <a:t>hierarchy represents relationships between abstractions</a:t>
            </a:r>
          </a:p>
          <a:p>
            <a:r>
              <a:rPr lang="en-IN" dirty="0"/>
              <a:t>Helps represent the problem domain and its objects</a:t>
            </a:r>
          </a:p>
          <a:p>
            <a:r>
              <a:rPr lang="en-IN" dirty="0"/>
              <a:t>The important hierarchies in a complex system are</a:t>
            </a:r>
          </a:p>
          <a:p>
            <a:pPr lvl="1"/>
            <a:r>
              <a:rPr lang="en-IN" dirty="0"/>
              <a:t>inheritance</a:t>
            </a:r>
          </a:p>
          <a:p>
            <a:pPr lvl="1"/>
            <a:r>
              <a:rPr lang="en-IN" dirty="0"/>
              <a:t>composition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1FF87-270E-4674-9A56-F22B0294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BF0B9-0D27-46B1-9563-1AD31786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5337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D278-41C1-4DFC-AAD2-B802232F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427BE-6446-45E7-A5B2-3E23D690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Also known as “is a” relation or generalization</a:t>
            </a:r>
          </a:p>
          <a:p>
            <a:r>
              <a:rPr lang="en-IN" dirty="0"/>
              <a:t>Represents a relationship where one class is a kind of other</a:t>
            </a:r>
          </a:p>
          <a:p>
            <a:r>
              <a:rPr lang="en-IN" dirty="0"/>
              <a:t>A class (base or super class) will share its structure and behaviour with another class(child class or subclass)</a:t>
            </a:r>
          </a:p>
          <a:p>
            <a:r>
              <a:rPr lang="en-IN" dirty="0"/>
              <a:t>The base class contains important behaviour which must be exhibited by other classes</a:t>
            </a:r>
          </a:p>
          <a:p>
            <a:r>
              <a:rPr lang="en-IN" dirty="0"/>
              <a:t>Any class can inherit the behaviour from the base class</a:t>
            </a:r>
          </a:p>
          <a:p>
            <a:pPr lvl="1"/>
            <a:r>
              <a:rPr lang="en-IN" dirty="0"/>
              <a:t>may provide a specialized implementation of the behaviour</a:t>
            </a:r>
          </a:p>
          <a:p>
            <a:r>
              <a:rPr lang="en-IN" dirty="0"/>
              <a:t>Inheritance implies generalization/specialization hierarchy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CFDB5-5C47-4B08-8C82-C3FE75A0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AB424-5515-4E51-9268-F8422BA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456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D3EBB-B6EA-47B1-B3D0-8EDA8A4A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0D986-F4C9-4873-8E5C-CCA3C9F2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205" y="1937248"/>
            <a:ext cx="4128595" cy="3577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DFCD18-05E2-4A72-9AF0-02E05E934FB5}"/>
              </a:ext>
            </a:extLst>
          </p:cNvPr>
          <p:cNvSpPr/>
          <p:nvPr/>
        </p:nvSpPr>
        <p:spPr>
          <a:xfrm>
            <a:off x="2034823" y="2036688"/>
            <a:ext cx="1701800" cy="816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4396E2-4D7E-4C81-9D55-023FF673BFB3}"/>
              </a:ext>
            </a:extLst>
          </p:cNvPr>
          <p:cNvSpPr/>
          <p:nvPr/>
        </p:nvSpPr>
        <p:spPr>
          <a:xfrm>
            <a:off x="725312" y="4184154"/>
            <a:ext cx="1701800" cy="816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ElectricCar</a:t>
            </a:r>
            <a:endParaRPr lang="en-GB" sz="216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850DC8-0EDF-4A18-864F-82FB1B9BCDCB}"/>
              </a:ext>
            </a:extLst>
          </p:cNvPr>
          <p:cNvSpPr/>
          <p:nvPr/>
        </p:nvSpPr>
        <p:spPr>
          <a:xfrm>
            <a:off x="3468512" y="4184154"/>
            <a:ext cx="1701800" cy="8168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PetrolCar</a:t>
            </a:r>
            <a:endParaRPr lang="en-GB" sz="216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435E962-4F48-49B5-806C-77FEC967F4CA}"/>
              </a:ext>
            </a:extLst>
          </p:cNvPr>
          <p:cNvGrpSpPr/>
          <p:nvPr/>
        </p:nvGrpSpPr>
        <p:grpSpPr>
          <a:xfrm>
            <a:off x="2800198" y="2881793"/>
            <a:ext cx="171050" cy="728673"/>
            <a:chOff x="8130101" y="3729637"/>
            <a:chExt cx="171050" cy="72867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EA8DB-0097-41D8-818C-C738CAD72BDD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215626" y="3944743"/>
              <a:ext cx="0" cy="51356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4F970F7-AF25-4971-A3EF-3CA527661D7B}"/>
                </a:ext>
              </a:extLst>
            </p:cNvPr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EBCC4C-ED6B-4374-93BB-56965720CA98}"/>
              </a:ext>
            </a:extLst>
          </p:cNvPr>
          <p:cNvCxnSpPr>
            <a:cxnSpLocks/>
          </p:cNvCxnSpPr>
          <p:nvPr/>
        </p:nvCxnSpPr>
        <p:spPr>
          <a:xfrm flipV="1">
            <a:off x="1576212" y="3610467"/>
            <a:ext cx="2743200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955F84-8145-4A60-B67C-3A4665982F9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319412" y="3610466"/>
            <a:ext cx="0" cy="57368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4E848E-3CDC-47C1-97DA-615C50DF8609}"/>
              </a:ext>
            </a:extLst>
          </p:cNvPr>
          <p:cNvCxnSpPr>
            <a:cxnSpLocks/>
          </p:cNvCxnSpPr>
          <p:nvPr/>
        </p:nvCxnSpPr>
        <p:spPr>
          <a:xfrm flipV="1">
            <a:off x="1578148" y="3610466"/>
            <a:ext cx="0" cy="57368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4CBDC-5559-4D43-A1E4-B9E8175ED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FD775-C642-4930-AD1D-2CA35EBB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296570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18A-A229-4D5E-B7EF-F6E32167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0C1A4-3509-4F4C-9C0A-774127259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307" y="2596683"/>
            <a:ext cx="4324350" cy="22383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3C08C-B1D5-4526-B57C-37A95E40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48AC1-F01A-4713-B89C-0FBC4015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318178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490A-FE95-4A66-B291-D2864ED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CD135-6755-4A09-8A5B-A87E10CAB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75" y="2347912"/>
            <a:ext cx="4162425" cy="24669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4C33B-4FDE-4DB5-84A9-CD5F995C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ACB9D-A60E-495B-BFBE-5690951E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631045"/>
      </p:ext>
    </p:extLst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B442-5983-4300-B5EB-9DE5317B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9407-8C14-4799-A840-CA16286A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3" y="2266389"/>
            <a:ext cx="4876800" cy="2647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D0B4F-CEC7-46BD-8348-CB260964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1DE56-D116-407E-A90A-BCB334656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091089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C16E-B9F4-498C-8815-7A7BE53C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32839-9962-4483-974C-4AEDD13D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Some methods in the base class may not have an implementation</a:t>
            </a:r>
          </a:p>
          <a:p>
            <a:r>
              <a:rPr lang="en-IN" dirty="0"/>
              <a:t>These methods exist to provide only the behaviour that the subclasses must implement</a:t>
            </a:r>
          </a:p>
          <a:p>
            <a:r>
              <a:rPr lang="en-IN" dirty="0"/>
              <a:t>Such methods are abstract (or pure virtual in C++) and the class also becomes an abstract class</a:t>
            </a:r>
          </a:p>
          <a:p>
            <a:r>
              <a:rPr lang="en-IN" dirty="0"/>
              <a:t>An abstract class cannot be instantiated</a:t>
            </a:r>
          </a:p>
          <a:p>
            <a:r>
              <a:rPr lang="en-IN" dirty="0"/>
              <a:t>It can have non-abstract methods, fields, static members, etc</a:t>
            </a:r>
          </a:p>
          <a:p>
            <a:r>
              <a:rPr lang="en-IN" dirty="0"/>
              <a:t>The subclass will become abstract if it does not override abstract methods from 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DD9D7-AD51-444C-8AE1-756314E42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33B71-DFB8-4ACD-BB56-7333032C3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943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software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Unpredictable behaviour of software</a:t>
            </a:r>
          </a:p>
          <a:p>
            <a:pPr lvl="1"/>
            <a:r>
              <a:rPr lang="en-IN" sz="2800" dirty="0"/>
              <a:t>software runs on systems with discrete components</a:t>
            </a:r>
          </a:p>
          <a:p>
            <a:pPr lvl="1"/>
            <a:r>
              <a:rPr lang="en-IN" sz="2800" dirty="0"/>
              <a:t>application may have multiple threads, variables, memory allocations</a:t>
            </a:r>
          </a:p>
          <a:p>
            <a:pPr lvl="1"/>
            <a:r>
              <a:rPr lang="en-IN" sz="2800" dirty="0"/>
              <a:t>large number of events and states</a:t>
            </a:r>
          </a:p>
          <a:p>
            <a:pPr lvl="1"/>
            <a:r>
              <a:rPr lang="en-IN" sz="2800" dirty="0"/>
              <a:t>causes combinatorial explosion</a:t>
            </a:r>
          </a:p>
          <a:p>
            <a:pPr lvl="1"/>
            <a:r>
              <a:rPr lang="en-IN" sz="2800" dirty="0"/>
              <a:t>interaction between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12896-0826-4556-852C-396A7A8CA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EF9C5-ABB8-47F1-BD6D-845B939F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86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EBC9-6277-4084-9F0A-B5CFC87B3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74647-79DF-4CE6-AE7A-5C7505560F76}"/>
              </a:ext>
            </a:extLst>
          </p:cNvPr>
          <p:cNvSpPr/>
          <p:nvPr/>
        </p:nvSpPr>
        <p:spPr>
          <a:xfrm>
            <a:off x="4715104" y="2163621"/>
            <a:ext cx="2537801" cy="36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i="1" dirty="0"/>
              <a:t>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6FE18-6281-4741-A807-8CF162947351}"/>
              </a:ext>
            </a:extLst>
          </p:cNvPr>
          <p:cNvSpPr/>
          <p:nvPr/>
        </p:nvSpPr>
        <p:spPr>
          <a:xfrm>
            <a:off x="4715104" y="2530387"/>
            <a:ext cx="2537801" cy="924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400" i="1" dirty="0"/>
              <a:t>+</a:t>
            </a:r>
            <a:r>
              <a:rPr lang="en-GB" sz="1400" i="1" dirty="0" err="1"/>
              <a:t>Create:void</a:t>
            </a:r>
            <a:endParaRPr lang="en-GB" sz="1400" i="1" dirty="0"/>
          </a:p>
          <a:p>
            <a:r>
              <a:rPr lang="en-GB" sz="1400" i="1" dirty="0"/>
              <a:t>+</a:t>
            </a:r>
            <a:r>
              <a:rPr lang="en-GB" sz="1400" i="1" dirty="0" err="1"/>
              <a:t>SetSystemIcon</a:t>
            </a:r>
            <a:r>
              <a:rPr lang="en-GB" sz="1400" i="1" dirty="0"/>
              <a:t>(</a:t>
            </a:r>
            <a:r>
              <a:rPr lang="en-GB" sz="1400" i="1" dirty="0" err="1"/>
              <a:t>icon:Icon</a:t>
            </a:r>
            <a:r>
              <a:rPr lang="en-GB" sz="1400" i="1" dirty="0"/>
              <a:t>):void</a:t>
            </a:r>
          </a:p>
          <a:p>
            <a:r>
              <a:rPr lang="en-GB" sz="1400" dirty="0"/>
              <a:t>+</a:t>
            </a:r>
            <a:r>
              <a:rPr lang="en-GB" sz="1400" dirty="0" err="1"/>
              <a:t>SetTitle</a:t>
            </a:r>
            <a:r>
              <a:rPr lang="en-GB" sz="1400" dirty="0"/>
              <a:t>(</a:t>
            </a:r>
            <a:r>
              <a:rPr lang="en-GB" sz="1400" dirty="0" err="1"/>
              <a:t>title:sting</a:t>
            </a:r>
            <a:r>
              <a:rPr lang="en-GB" sz="1400" dirty="0"/>
              <a:t>):void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114D4-7F30-49B0-A12B-753BBD9F7A22}"/>
              </a:ext>
            </a:extLst>
          </p:cNvPr>
          <p:cNvSpPr/>
          <p:nvPr/>
        </p:nvSpPr>
        <p:spPr>
          <a:xfrm>
            <a:off x="4715104" y="4212703"/>
            <a:ext cx="2537801" cy="36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4EF81D-9DFC-4CFC-8F4E-E71D7DDD8674}"/>
              </a:ext>
            </a:extLst>
          </p:cNvPr>
          <p:cNvSpPr/>
          <p:nvPr/>
        </p:nvSpPr>
        <p:spPr>
          <a:xfrm>
            <a:off x="4715104" y="4579469"/>
            <a:ext cx="2537801" cy="678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400" dirty="0"/>
              <a:t>+</a:t>
            </a:r>
            <a:r>
              <a:rPr lang="en-GB" sz="1400" dirty="0" err="1"/>
              <a:t>Create:void</a:t>
            </a:r>
            <a:endParaRPr lang="en-GB" sz="1400" dirty="0"/>
          </a:p>
          <a:p>
            <a:r>
              <a:rPr lang="en-GB" sz="1400" dirty="0"/>
              <a:t>+</a:t>
            </a:r>
            <a:r>
              <a:rPr lang="en-GB" sz="1400" dirty="0" err="1"/>
              <a:t>SetSystemIcon</a:t>
            </a:r>
            <a:r>
              <a:rPr lang="en-GB" sz="1400" dirty="0"/>
              <a:t>(</a:t>
            </a:r>
            <a:r>
              <a:rPr lang="en-GB" sz="1400" dirty="0" err="1"/>
              <a:t>icon:Icon</a:t>
            </a:r>
            <a:r>
              <a:rPr lang="en-GB" sz="1400" dirty="0"/>
              <a:t>):void</a:t>
            </a:r>
          </a:p>
          <a:p>
            <a:endParaRPr lang="en-GB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EED07F-E554-4450-BB2E-58CFB61D5B38}"/>
              </a:ext>
            </a:extLst>
          </p:cNvPr>
          <p:cNvGrpSpPr/>
          <p:nvPr/>
        </p:nvGrpSpPr>
        <p:grpSpPr>
          <a:xfrm>
            <a:off x="5898479" y="3484029"/>
            <a:ext cx="171050" cy="728673"/>
            <a:chOff x="8130101" y="3729637"/>
            <a:chExt cx="171050" cy="72867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68DE88A-581A-4F7D-999F-1F9A3A282925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8215626" y="3944743"/>
              <a:ext cx="0" cy="51356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7EE880C-BEB2-4EA4-A4A5-AE9ACDE2C011}"/>
                </a:ext>
              </a:extLst>
            </p:cNvPr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FE9E8-2006-4A4E-BC88-7A50C1D8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0D95C-E049-4EB7-97C7-D0EF91A1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594319"/>
      </p:ext>
    </p:extLst>
  </p:cSld>
  <p:clrMapOvr>
    <a:masterClrMapping/>
  </p:clrMapOvr>
  <p:transition spd="slow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B3CD0-FAD4-426C-B1B3-92882F8A5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9D0800-8312-4B57-852F-6F246FBC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67" y="2221286"/>
            <a:ext cx="6438900" cy="3724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BA115D-D0CC-44FE-9C97-26E4D4F39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77F9-0ABC-4484-A81B-CF2B96B2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5914559"/>
      </p:ext>
    </p:extLst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F1CE-3539-4CEC-8E57-51548D62F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BBC39-914D-4974-A0AF-3CC4E0F45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33537"/>
            <a:ext cx="7162800" cy="3590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F5E4A-48EB-4E91-99A3-2EC45B7C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88C56-BF6D-4C68-A852-2DE1E874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051251"/>
      </p:ext>
    </p:extLst>
  </p:cSld>
  <p:clrMapOvr>
    <a:masterClrMapping/>
  </p:clrMapOvr>
  <p:transition spd="slow">
    <p:push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5613-02D9-4566-B2D7-1BCB1496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BB603-1DA1-43D5-9E04-E8C83B5DC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894" y="1515315"/>
            <a:ext cx="7267575" cy="4562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4C3C-710D-49DE-A27D-99C2623D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288CC-E5EE-4925-9030-01E6258E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854432"/>
      </p:ext>
    </p:extLst>
  </p:cSld>
  <p:clrMapOvr>
    <a:masterClrMapping/>
  </p:clrMapOvr>
  <p:transition spd="slow">
    <p:push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Collection of operations that do not have any implementation</a:t>
            </a:r>
          </a:p>
          <a:p>
            <a:r>
              <a:rPr lang="en-GB" dirty="0"/>
              <a:t>Similar to abstract class that has all methods as abstract (or pure virtual)</a:t>
            </a:r>
          </a:p>
          <a:p>
            <a:pPr lvl="1"/>
            <a:r>
              <a:rPr lang="en-GB" dirty="0"/>
              <a:t>cannot be instantiated</a:t>
            </a:r>
          </a:p>
          <a:p>
            <a:pPr lvl="1"/>
            <a:r>
              <a:rPr lang="en-GB" dirty="0"/>
              <a:t>all methods are implicitly public</a:t>
            </a:r>
          </a:p>
          <a:p>
            <a:r>
              <a:rPr lang="en-GB" dirty="0"/>
              <a:t>The methods have to be implemented by the child classes</a:t>
            </a:r>
          </a:p>
          <a:p>
            <a:r>
              <a:rPr lang="en-GB" dirty="0"/>
              <a:t>Interfaces are used as connections between applications or libraries or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43848-E640-4C03-BDE0-BB5DDF28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74F8A-A204-4600-AA6C-355C3126E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655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89866" y="2030239"/>
            <a:ext cx="3045361" cy="6930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/>
              <a:t>&lt;&lt;interface&gt;&gt;</a:t>
            </a:r>
          </a:p>
          <a:p>
            <a:pPr algn="ctr"/>
            <a:r>
              <a:rPr lang="en-GB" sz="1920" b="1" dirty="0" err="1"/>
              <a:t>ISerializable</a:t>
            </a:r>
            <a:endParaRPr lang="en-GB" sz="1920" b="1" dirty="0"/>
          </a:p>
        </p:txBody>
      </p:sp>
      <p:sp>
        <p:nvSpPr>
          <p:cNvPr id="6" name="Rectangle 5"/>
          <p:cNvSpPr/>
          <p:nvPr/>
        </p:nvSpPr>
        <p:spPr>
          <a:xfrm>
            <a:off x="1489866" y="2723323"/>
            <a:ext cx="3045361" cy="7984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80" dirty="0"/>
              <a:t>+Serialize(</a:t>
            </a:r>
            <a:r>
              <a:rPr lang="en-GB" sz="1680" dirty="0" err="1"/>
              <a:t>out:ofstream</a:t>
            </a:r>
            <a:r>
              <a:rPr lang="en-GB" sz="1680" dirty="0"/>
              <a:t>):void</a:t>
            </a:r>
          </a:p>
          <a:p>
            <a:r>
              <a:rPr lang="en-GB" sz="1680" dirty="0"/>
              <a:t>+</a:t>
            </a:r>
            <a:r>
              <a:rPr lang="en-GB" sz="1680" dirty="0" err="1"/>
              <a:t>Deserialize</a:t>
            </a:r>
            <a:r>
              <a:rPr lang="en-GB" sz="1680" dirty="0"/>
              <a:t>(</a:t>
            </a:r>
            <a:r>
              <a:rPr lang="en-GB" sz="1680" dirty="0" err="1"/>
              <a:t>in:ifstream</a:t>
            </a:r>
            <a:r>
              <a:rPr lang="en-GB" sz="1680" dirty="0"/>
              <a:t>):void</a:t>
            </a:r>
          </a:p>
        </p:txBody>
      </p:sp>
      <p:cxnSp>
        <p:nvCxnSpPr>
          <p:cNvPr id="7" name="Straight Connector 6"/>
          <p:cNvCxnSpPr>
            <a:stCxn id="8" idx="3"/>
            <a:endCxn id="9" idx="0"/>
          </p:cNvCxnSpPr>
          <p:nvPr/>
        </p:nvCxnSpPr>
        <p:spPr>
          <a:xfrm>
            <a:off x="3012546" y="3816822"/>
            <a:ext cx="0" cy="712942"/>
          </a:xfrm>
          <a:prstGeom prst="line">
            <a:avLst/>
          </a:prstGeom>
          <a:ln w="28575">
            <a:solidFill>
              <a:srgbClr val="40404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2859824" y="3521811"/>
            <a:ext cx="305444" cy="295012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9" name="Rectangle 8"/>
          <p:cNvSpPr/>
          <p:nvPr/>
        </p:nvSpPr>
        <p:spPr>
          <a:xfrm>
            <a:off x="1489866" y="4529765"/>
            <a:ext cx="3045361" cy="4401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/>
              <a:t>Employee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9866" y="4969886"/>
            <a:ext cx="3045361" cy="6747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80" dirty="0"/>
              <a:t>+Serialize(</a:t>
            </a:r>
            <a:r>
              <a:rPr lang="en-GB" sz="1680" dirty="0" err="1"/>
              <a:t>out:ofstream</a:t>
            </a:r>
            <a:r>
              <a:rPr lang="en-GB" sz="1680" dirty="0"/>
              <a:t>):void</a:t>
            </a:r>
          </a:p>
          <a:p>
            <a:r>
              <a:rPr lang="en-GB" sz="1680" dirty="0"/>
              <a:t>+</a:t>
            </a:r>
            <a:r>
              <a:rPr lang="en-GB" sz="1680" dirty="0" err="1"/>
              <a:t>Deserialize</a:t>
            </a:r>
            <a:r>
              <a:rPr lang="en-GB" sz="1680" dirty="0"/>
              <a:t>(</a:t>
            </a:r>
            <a:r>
              <a:rPr lang="en-GB" sz="1680" dirty="0" err="1"/>
              <a:t>in:ifstream</a:t>
            </a:r>
            <a:r>
              <a:rPr lang="en-GB" sz="1680" dirty="0"/>
              <a:t>):void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4582843" y="3563126"/>
            <a:ext cx="1670760" cy="1058144"/>
          </a:xfrm>
          <a:prstGeom prst="snip1Rect">
            <a:avLst>
              <a:gd name="adj" fmla="val 26306"/>
            </a:avLst>
          </a:prstGeom>
          <a:solidFill>
            <a:srgbClr val="FFFA94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dirty="0"/>
              <a:t>Realization Arrow</a:t>
            </a:r>
          </a:p>
        </p:txBody>
      </p:sp>
      <p:sp>
        <p:nvSpPr>
          <p:cNvPr id="16" name="Right Triangle 15"/>
          <p:cNvSpPr/>
          <p:nvPr/>
        </p:nvSpPr>
        <p:spPr>
          <a:xfrm>
            <a:off x="5976220" y="3563126"/>
            <a:ext cx="277382" cy="283229"/>
          </a:xfrm>
          <a:prstGeom prst="rtTriangle">
            <a:avLst/>
          </a:prstGeom>
          <a:solidFill>
            <a:srgbClr val="FFFA94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 flipH="1">
            <a:off x="3012547" y="4092198"/>
            <a:ext cx="1570297" cy="0"/>
          </a:xfrm>
          <a:prstGeom prst="line">
            <a:avLst/>
          </a:prstGeom>
          <a:ln>
            <a:solidFill>
              <a:srgbClr val="40404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013544" y="3200119"/>
            <a:ext cx="352767" cy="3439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21" name="TextBox 20"/>
          <p:cNvSpPr txBox="1"/>
          <p:nvPr/>
        </p:nvSpPr>
        <p:spPr>
          <a:xfrm>
            <a:off x="6213416" y="3602293"/>
            <a:ext cx="195302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20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ISerializable</a:t>
            </a:r>
            <a:endParaRPr lang="en-GB" sz="192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9336" y="2935237"/>
            <a:ext cx="3045361" cy="4401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/>
              <a:t>Employee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59336" y="3375358"/>
            <a:ext cx="3045361" cy="6747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680" dirty="0"/>
              <a:t>+Serialize(</a:t>
            </a:r>
            <a:r>
              <a:rPr lang="en-GB" sz="1680" dirty="0" err="1"/>
              <a:t>out:ofstream</a:t>
            </a:r>
            <a:r>
              <a:rPr lang="en-GB" sz="1680" dirty="0"/>
              <a:t>):void</a:t>
            </a:r>
          </a:p>
          <a:p>
            <a:r>
              <a:rPr lang="en-GB" sz="1680" dirty="0"/>
              <a:t>+</a:t>
            </a:r>
            <a:r>
              <a:rPr lang="en-GB" sz="1680" dirty="0" err="1"/>
              <a:t>Deserialize</a:t>
            </a:r>
            <a:r>
              <a:rPr lang="en-GB" sz="1680" dirty="0"/>
              <a:t>(</a:t>
            </a:r>
            <a:r>
              <a:rPr lang="en-GB" sz="1680" dirty="0" err="1"/>
              <a:t>in:ifstream</a:t>
            </a:r>
            <a:r>
              <a:rPr lang="en-GB" sz="1680" dirty="0"/>
              <a:t>):void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366311" y="3375358"/>
            <a:ext cx="993025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A6D9E-D866-4B29-84B8-7B42B7548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54599-C714-41C0-9DD7-8BBD3F2F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845963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4634-B589-4B98-9BC9-D54EF2CA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34085-65EE-4E42-9C69-F3B311B8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1535205"/>
            <a:ext cx="7058025" cy="4953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3EA4A-D433-4A6A-BA53-1A5279EB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F9BDE-DFBA-4B29-8D52-BC18E7C9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606104"/>
      </p:ext>
    </p:extLst>
  </p:cSld>
  <p:clrMapOvr>
    <a:masterClrMapping/>
  </p:clrMapOvr>
  <p:transition spd="slow">
    <p:push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4B57-630E-4279-96C5-E4AF89A8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83C7-6CCB-4A4D-BA3D-DBD32371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56765"/>
            <a:ext cx="7381875" cy="487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45FEB-CB12-4BC0-811B-9B51870C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7E6C2-2DCE-436A-AD0F-20F03DAFE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112506"/>
      </p:ext>
    </p:extLst>
  </p:cSld>
  <p:clrMapOvr>
    <a:masterClrMapping/>
  </p:clrMapOvr>
  <p:transition spd="slow">
    <p:push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018-7C2D-41EC-945F-1C7956D6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CA696-713C-4CCF-8951-7D5B193F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292039"/>
            <a:ext cx="7515225" cy="529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DDB2F-9063-4A66-8325-466E0D7E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827CE-487A-490A-A59E-7A58C178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932800"/>
      </p:ext>
    </p:extLst>
  </p:cSld>
  <p:clrMapOvr>
    <a:masterClrMapping/>
  </p:clrMapOvr>
  <p:transition spd="slow">
    <p:push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FCF8-233B-48C1-948A-282B11B9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Class Vs.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415CC5-1D06-435A-86DB-F57E4F1A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Abstract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BCDF8-90BA-475E-9EBC-04F624775D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Can contain fields or methods</a:t>
            </a:r>
          </a:p>
          <a:p>
            <a:r>
              <a:rPr lang="en-IN" dirty="0"/>
              <a:t>May provide default implementation of some behaviour</a:t>
            </a:r>
          </a:p>
          <a:p>
            <a:r>
              <a:rPr lang="en-IN" dirty="0"/>
              <a:t>Subclasses extend the behaviour of the base</a:t>
            </a:r>
          </a:p>
          <a:p>
            <a:r>
              <a:rPr lang="en-IN" dirty="0"/>
              <a:t>Subclasses cannot inherit from multiple abstract classes</a:t>
            </a:r>
          </a:p>
          <a:p>
            <a:r>
              <a:rPr lang="en-IN" dirty="0"/>
              <a:t>Can have different access modifiers</a:t>
            </a:r>
          </a:p>
          <a:p>
            <a:r>
              <a:rPr lang="en-IN" dirty="0"/>
              <a:t>Use to represent common behaviour and implementation when different subclasses are related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448ABE-B505-422C-8B20-27E01EE3E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E8741-6DDC-47CA-AD82-F45A8ED8EE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dirty="0"/>
              <a:t>Contains only behaviour</a:t>
            </a:r>
          </a:p>
          <a:p>
            <a:r>
              <a:rPr lang="en-IN" dirty="0"/>
              <a:t>Cannot contain any implementation</a:t>
            </a:r>
          </a:p>
          <a:p>
            <a:r>
              <a:rPr lang="en-IN" dirty="0"/>
              <a:t>Subclasses implement the behaviour of the interface</a:t>
            </a:r>
          </a:p>
          <a:p>
            <a:r>
              <a:rPr lang="en-IN" dirty="0"/>
              <a:t>Subclasses can implement multiple interfaces</a:t>
            </a:r>
          </a:p>
          <a:p>
            <a:r>
              <a:rPr lang="en-IN" dirty="0"/>
              <a:t>All methods are public</a:t>
            </a:r>
          </a:p>
          <a:p>
            <a:r>
              <a:rPr lang="en-IN" dirty="0"/>
              <a:t>Use to represent common behaviour that “must” be implemented by disparate classes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938E42-BDD2-4EAF-8E7B-1AFAAFAF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D16AA1-E4CA-46A6-9C26-742D3801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8680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Reasons for software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Developmental process</a:t>
            </a:r>
          </a:p>
          <a:p>
            <a:pPr lvl="1"/>
            <a:r>
              <a:rPr lang="en-IN" sz="3200" dirty="0"/>
              <a:t>big teams</a:t>
            </a:r>
          </a:p>
          <a:p>
            <a:pPr lvl="1"/>
            <a:r>
              <a:rPr lang="en-IN" sz="3200" dirty="0"/>
              <a:t>geographical locations</a:t>
            </a:r>
          </a:p>
          <a:p>
            <a:pPr lvl="1"/>
            <a:r>
              <a:rPr lang="en-IN" sz="3200" dirty="0"/>
              <a:t>communication/coordination between developers</a:t>
            </a:r>
          </a:p>
          <a:p>
            <a:pPr lvl="1"/>
            <a:r>
              <a:rPr lang="en-IN" sz="3200" dirty="0"/>
              <a:t>resource shortage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1C929-8CB8-4328-8302-878CE4614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CFEB6-FDC1-4374-8B9F-634ABBB89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89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0812-352F-423C-83A1-F3A1151C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0129-2622-4057-95E6-082760C7F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is a relationship between objects</a:t>
            </a:r>
          </a:p>
          <a:p>
            <a:r>
              <a:rPr lang="en-IN" dirty="0"/>
              <a:t>Signifies “has a” relationship</a:t>
            </a:r>
          </a:p>
          <a:p>
            <a:r>
              <a:rPr lang="en-IN" dirty="0"/>
              <a:t>One object may contain another object to reuse its behaviour</a:t>
            </a:r>
          </a:p>
          <a:p>
            <a:r>
              <a:rPr lang="en-IN" dirty="0"/>
              <a:t>Multiple forms of containment exist</a:t>
            </a:r>
          </a:p>
          <a:p>
            <a:pPr lvl="1"/>
            <a:r>
              <a:rPr lang="en-IN" dirty="0"/>
              <a:t>Composition</a:t>
            </a:r>
          </a:p>
          <a:p>
            <a:pPr lvl="1"/>
            <a:r>
              <a:rPr lang="en-IN" dirty="0"/>
              <a:t>Aggregation</a:t>
            </a:r>
          </a:p>
          <a:p>
            <a:pPr lvl="1"/>
            <a:r>
              <a:rPr lang="en-IN" dirty="0"/>
              <a:t>Association</a:t>
            </a:r>
          </a:p>
          <a:p>
            <a:pPr lvl="1"/>
            <a:r>
              <a:rPr lang="en-IN" dirty="0"/>
              <a:t>Dependency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049D3-83B0-4DCB-BF0E-9C1BCAFF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2E383-A11C-4F72-A6E6-C9BDC8187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209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FF74-BCBF-48A9-A6CA-B8D4DAC2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19EE7-A559-424C-9719-92184A24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is a strong relationship &amp; signifies a physical containment</a:t>
            </a:r>
          </a:p>
          <a:p>
            <a:r>
              <a:rPr lang="en-IN" dirty="0"/>
              <a:t>One object is “part of” another object </a:t>
            </a:r>
          </a:p>
          <a:p>
            <a:r>
              <a:rPr lang="en-IN" dirty="0"/>
              <a:t>The outer object is responsible for its lifetime</a:t>
            </a:r>
          </a:p>
          <a:p>
            <a:r>
              <a:rPr lang="en-IN" dirty="0"/>
              <a:t>E.g. Button is part of Window</a:t>
            </a:r>
          </a:p>
          <a:p>
            <a:r>
              <a:rPr lang="en-IN" dirty="0"/>
              <a:t>When the Window is closed, the button is also destroyed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3365D-5E8C-43B5-954C-9F60723C9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8E9BAC-7B1C-470A-BF30-2864A4F2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48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67A8-B3DE-40C0-BB44-2EDBDBDC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88BA5-58AC-4D55-A2E7-0B4F4AE2978D}"/>
              </a:ext>
            </a:extLst>
          </p:cNvPr>
          <p:cNvSpPr/>
          <p:nvPr/>
        </p:nvSpPr>
        <p:spPr>
          <a:xfrm>
            <a:off x="3312002" y="2005717"/>
            <a:ext cx="1787042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Window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16F7A-92F7-40C2-A7DE-6D6A55F5C00D}"/>
              </a:ext>
            </a:extLst>
          </p:cNvPr>
          <p:cNvSpPr/>
          <p:nvPr/>
        </p:nvSpPr>
        <p:spPr>
          <a:xfrm>
            <a:off x="6106367" y="2005718"/>
            <a:ext cx="1623612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Button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57722-78E1-4A1D-9033-83D9C9E2AEF7}"/>
              </a:ext>
            </a:extLst>
          </p:cNvPr>
          <p:cNvCxnSpPr>
            <a:cxnSpLocks/>
          </p:cNvCxnSpPr>
          <p:nvPr/>
        </p:nvCxnSpPr>
        <p:spPr>
          <a:xfrm>
            <a:off x="5393392" y="2341737"/>
            <a:ext cx="71297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1A948-9446-4AF1-A660-0458FF6C8FEE}"/>
              </a:ext>
            </a:extLst>
          </p:cNvPr>
          <p:cNvSpPr/>
          <p:nvPr/>
        </p:nvSpPr>
        <p:spPr>
          <a:xfrm rot="2726887">
            <a:off x="5166287" y="2244995"/>
            <a:ext cx="188143" cy="1881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F1B03-ADCD-4218-B1B5-E518489ABE94}"/>
              </a:ext>
            </a:extLst>
          </p:cNvPr>
          <p:cNvSpPr/>
          <p:nvPr/>
        </p:nvSpPr>
        <p:spPr>
          <a:xfrm>
            <a:off x="3312002" y="3947869"/>
            <a:ext cx="1787042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 err="1"/>
              <a:t>FireHydrant</a:t>
            </a:r>
            <a:endParaRPr lang="en-GB" sz="216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9ACA2-FB78-4FD2-B57E-5A439F40FAA8}"/>
              </a:ext>
            </a:extLst>
          </p:cNvPr>
          <p:cNvSpPr/>
          <p:nvPr/>
        </p:nvSpPr>
        <p:spPr>
          <a:xfrm>
            <a:off x="6106367" y="3947870"/>
            <a:ext cx="1623612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Fountain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04F186-7AD6-4DB6-BA92-04B1914525CE}"/>
              </a:ext>
            </a:extLst>
          </p:cNvPr>
          <p:cNvCxnSpPr>
            <a:cxnSpLocks/>
          </p:cNvCxnSpPr>
          <p:nvPr/>
        </p:nvCxnSpPr>
        <p:spPr>
          <a:xfrm>
            <a:off x="5393392" y="4283889"/>
            <a:ext cx="71297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DE9CFD5-1FFB-4954-B7AE-BDC8AF297EFB}"/>
              </a:ext>
            </a:extLst>
          </p:cNvPr>
          <p:cNvSpPr/>
          <p:nvPr/>
        </p:nvSpPr>
        <p:spPr>
          <a:xfrm rot="2726887">
            <a:off x="5166287" y="4187147"/>
            <a:ext cx="188143" cy="1881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4015C-A1C5-4A62-89DB-C20174F7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496EEE-DB3F-4FBA-95CE-1587B4D7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166657"/>
      </p:ext>
    </p:extLst>
  </p:cSld>
  <p:clrMapOvr>
    <a:masterClrMapping/>
  </p:clrMapOvr>
  <p:transition spd="slow">
    <p:push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93D0-3FF3-4227-8F80-A23A2788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A6484-721E-47D2-9953-8AB14255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860" y="2313454"/>
            <a:ext cx="7067550" cy="2571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06DE2-7CC8-4CF9-AA01-AA9F349B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47C160-CD0E-43DF-957F-882C4AA5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1081"/>
      </p:ext>
    </p:extLst>
  </p:cSld>
  <p:clrMapOvr>
    <a:masterClrMapping/>
  </p:clrMapOvr>
  <p:transition spd="slow">
    <p:push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B00E-DF1A-4BEF-94B2-E6D2CBF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3268C6-E187-4B29-8081-8EB8D2840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90" y="2354076"/>
            <a:ext cx="7086600" cy="2867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AB78D-BAC5-4668-8F6A-E19D3B0AE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A6722-639D-4899-80E4-1EF1933F3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543562"/>
      </p:ext>
    </p:extLst>
  </p:cSld>
  <p:clrMapOvr>
    <a:masterClrMapping/>
  </p:clrMapOvr>
  <p:transition spd="slow">
    <p:push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B00E-DF1A-4BEF-94B2-E6D2CBF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82610-BC53-4514-89ED-A3F2C348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854853"/>
            <a:ext cx="7543800" cy="39909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6DAE5C-CA52-4416-B17D-5D1065A0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B25FB-0866-4B3F-8387-EF3347F5E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785672"/>
      </p:ext>
    </p:extLst>
  </p:cSld>
  <p:clrMapOvr>
    <a:masterClrMapping/>
  </p:clrMapOvr>
  <p:transition spd="slow">
    <p:push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E400-7380-40DA-ABFD-4ACFBCE0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968B-CBF0-4C02-A65B-362BB1F17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Denotes a logical containment of an object</a:t>
            </a:r>
          </a:p>
          <a:p>
            <a:r>
              <a:rPr lang="en-IN" sz="3200" dirty="0"/>
              <a:t>Weaker than composition</a:t>
            </a:r>
          </a:p>
          <a:p>
            <a:pPr lvl="1"/>
            <a:r>
              <a:rPr lang="en-IN" sz="2800" dirty="0"/>
              <a:t>E.g. training has students</a:t>
            </a:r>
          </a:p>
          <a:p>
            <a:r>
              <a:rPr lang="en-IN" sz="3200" dirty="0"/>
              <a:t>Training does not physically contain the students</a:t>
            </a:r>
          </a:p>
          <a:p>
            <a:r>
              <a:rPr lang="en-IN" sz="3200" dirty="0"/>
              <a:t>The students are shared with other trainings</a:t>
            </a:r>
          </a:p>
          <a:p>
            <a:r>
              <a:rPr lang="en-IN" sz="3200" dirty="0"/>
              <a:t>A training does not control the lifetime of its students; they exist independently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F278B-F8C3-4B1F-8AE3-5CF7F207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34957-A20E-420F-ABA9-B14F2AB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532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67A8-B3DE-40C0-BB44-2EDBDBDC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E0F98-D5E5-4A03-BD96-C7449450291C}"/>
              </a:ext>
            </a:extLst>
          </p:cNvPr>
          <p:cNvSpPr/>
          <p:nvPr/>
        </p:nvSpPr>
        <p:spPr>
          <a:xfrm>
            <a:off x="4405512" y="1610592"/>
            <a:ext cx="2522333" cy="4401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56929-385F-42A2-8533-9E68EE91478B}"/>
              </a:ext>
            </a:extLst>
          </p:cNvPr>
          <p:cNvSpPr/>
          <p:nvPr/>
        </p:nvSpPr>
        <p:spPr>
          <a:xfrm>
            <a:off x="4405512" y="2041285"/>
            <a:ext cx="2522333" cy="418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160" dirty="0"/>
              <a:t>students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88BA5-58AC-4D55-A2E7-0B4F4AE2978D}"/>
              </a:ext>
            </a:extLst>
          </p:cNvPr>
          <p:cNvSpPr/>
          <p:nvPr/>
        </p:nvSpPr>
        <p:spPr>
          <a:xfrm>
            <a:off x="3472258" y="3136933"/>
            <a:ext cx="1787042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Training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16F7A-92F7-40C2-A7DE-6D6A55F5C00D}"/>
              </a:ext>
            </a:extLst>
          </p:cNvPr>
          <p:cNvSpPr/>
          <p:nvPr/>
        </p:nvSpPr>
        <p:spPr>
          <a:xfrm>
            <a:off x="6266623" y="3136934"/>
            <a:ext cx="1623612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Student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57722-78E1-4A1D-9033-83D9C9E2AEF7}"/>
              </a:ext>
            </a:extLst>
          </p:cNvPr>
          <p:cNvCxnSpPr>
            <a:cxnSpLocks/>
          </p:cNvCxnSpPr>
          <p:nvPr/>
        </p:nvCxnSpPr>
        <p:spPr>
          <a:xfrm>
            <a:off x="5553648" y="3472953"/>
            <a:ext cx="71297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1A948-9446-4AF1-A660-0458FF6C8FEE}"/>
              </a:ext>
            </a:extLst>
          </p:cNvPr>
          <p:cNvSpPr/>
          <p:nvPr/>
        </p:nvSpPr>
        <p:spPr>
          <a:xfrm rot="2726887">
            <a:off x="5326543" y="3376211"/>
            <a:ext cx="188143" cy="188143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F1B03-ADCD-4218-B1B5-E518489ABE94}"/>
              </a:ext>
            </a:extLst>
          </p:cNvPr>
          <p:cNvSpPr/>
          <p:nvPr/>
        </p:nvSpPr>
        <p:spPr>
          <a:xfrm>
            <a:off x="3472258" y="5079085"/>
            <a:ext cx="1787042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9ACA2-FB78-4FD2-B57E-5A439F40FAA8}"/>
              </a:ext>
            </a:extLst>
          </p:cNvPr>
          <p:cNvSpPr/>
          <p:nvPr/>
        </p:nvSpPr>
        <p:spPr>
          <a:xfrm>
            <a:off x="6266623" y="5079086"/>
            <a:ext cx="1623612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Passenger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E04F186-7AD6-4DB6-BA92-04B1914525CE}"/>
              </a:ext>
            </a:extLst>
          </p:cNvPr>
          <p:cNvCxnSpPr>
            <a:cxnSpLocks/>
          </p:cNvCxnSpPr>
          <p:nvPr/>
        </p:nvCxnSpPr>
        <p:spPr>
          <a:xfrm>
            <a:off x="5553648" y="5415105"/>
            <a:ext cx="71297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DE9CFD5-1FFB-4954-B7AE-BDC8AF297EFB}"/>
              </a:ext>
            </a:extLst>
          </p:cNvPr>
          <p:cNvSpPr/>
          <p:nvPr/>
        </p:nvSpPr>
        <p:spPr>
          <a:xfrm rot="2726887">
            <a:off x="5326543" y="5318363"/>
            <a:ext cx="188143" cy="188143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612357-E9C4-4B55-867A-72D690D8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12E7D-6E2F-46E7-9E12-E85084E0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5188317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FD6E-9301-4C4E-9F33-207872F6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C62A-A876-487B-9D9D-CEE97BAEE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also implies reuse of objects</a:t>
            </a:r>
          </a:p>
          <a:p>
            <a:r>
              <a:rPr lang="en-IN" dirty="0"/>
              <a:t>Represents a semantic connection between the classes</a:t>
            </a:r>
          </a:p>
          <a:p>
            <a:r>
              <a:rPr lang="en-IN" dirty="0"/>
              <a:t>A class will contain a reference of another object and use it for some time</a:t>
            </a:r>
          </a:p>
          <a:p>
            <a:r>
              <a:rPr lang="en-IN" dirty="0"/>
              <a:t>Often accompanied with phrases such as uses, controls, etc</a:t>
            </a:r>
          </a:p>
          <a:p>
            <a:r>
              <a:rPr lang="en-IN" dirty="0"/>
              <a:t>E.g. Analyst analyses Requirements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CE738-63B7-43F4-A531-3537D474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E3335-D08C-48EA-B9B5-22A6F24D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85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67A8-B3DE-40C0-BB44-2EDBDBDCA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988BA5-58AC-4D55-A2E7-0B4F4AE2978D}"/>
              </a:ext>
            </a:extLst>
          </p:cNvPr>
          <p:cNvSpPr/>
          <p:nvPr/>
        </p:nvSpPr>
        <p:spPr>
          <a:xfrm>
            <a:off x="2474259" y="2348277"/>
            <a:ext cx="2072066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Analyst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316F7A-92F7-40C2-A7DE-6D6A55F5C00D}"/>
              </a:ext>
            </a:extLst>
          </p:cNvPr>
          <p:cNvSpPr/>
          <p:nvPr/>
        </p:nvSpPr>
        <p:spPr>
          <a:xfrm>
            <a:off x="6938681" y="2348277"/>
            <a:ext cx="1990165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Requirements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C57722-78E1-4A1D-9033-83D9C9E2AEF7}"/>
              </a:ext>
            </a:extLst>
          </p:cNvPr>
          <p:cNvCxnSpPr>
            <a:cxnSpLocks/>
          </p:cNvCxnSpPr>
          <p:nvPr/>
        </p:nvCxnSpPr>
        <p:spPr>
          <a:xfrm>
            <a:off x="4546326" y="2715592"/>
            <a:ext cx="239235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3F1B03-ADCD-4218-B1B5-E518489ABE94}"/>
              </a:ext>
            </a:extLst>
          </p:cNvPr>
          <p:cNvSpPr/>
          <p:nvPr/>
        </p:nvSpPr>
        <p:spPr>
          <a:xfrm>
            <a:off x="2759283" y="3755314"/>
            <a:ext cx="1787042" cy="6910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Driver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39ACA2-FB78-4FD2-B57E-5A439F40FAA8}"/>
              </a:ext>
            </a:extLst>
          </p:cNvPr>
          <p:cNvSpPr/>
          <p:nvPr/>
        </p:nvSpPr>
        <p:spPr>
          <a:xfrm>
            <a:off x="6938681" y="3755314"/>
            <a:ext cx="1623612" cy="6910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60" b="1" dirty="0"/>
              <a:t>Car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1EAB05-5B5F-49B6-A18F-ECEC7C07B4C1}"/>
              </a:ext>
            </a:extLst>
          </p:cNvPr>
          <p:cNvCxnSpPr>
            <a:cxnSpLocks/>
          </p:cNvCxnSpPr>
          <p:nvPr/>
        </p:nvCxnSpPr>
        <p:spPr>
          <a:xfrm>
            <a:off x="4546325" y="4091171"/>
            <a:ext cx="239235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435224-9217-47C3-A0B2-704B885EDB6D}"/>
              </a:ext>
            </a:extLst>
          </p:cNvPr>
          <p:cNvSpPr txBox="1"/>
          <p:nvPr/>
        </p:nvSpPr>
        <p:spPr>
          <a:xfrm>
            <a:off x="5369163" y="3721839"/>
            <a:ext cx="74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drives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02F14-28AA-49F4-AE40-B5694EF7CD46}"/>
              </a:ext>
            </a:extLst>
          </p:cNvPr>
          <p:cNvSpPr txBox="1"/>
          <p:nvPr/>
        </p:nvSpPr>
        <p:spPr>
          <a:xfrm>
            <a:off x="5253683" y="2323473"/>
            <a:ext cx="97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analyses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46836-9453-4390-8FAF-0CF258C44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4ED24-A8C6-4DC4-BF3D-3DE6F63B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7161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Software solves problems &amp; reduces complexity</a:t>
            </a:r>
          </a:p>
          <a:p>
            <a:r>
              <a:rPr lang="en-IN" sz="3600" dirty="0"/>
              <a:t>Writing software is complex!</a:t>
            </a:r>
          </a:p>
          <a:p>
            <a:r>
              <a:rPr lang="en-IN" sz="3600" dirty="0"/>
              <a:t>Factors such as domain, requirements, etc., contribute to the complexity of the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C2C4F-65E5-47B6-BCB1-0A72C7B7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0971A-E39B-4C3E-BCDB-514FBFFA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127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35F2-0D24-4AB2-AD8F-DF0B25FE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10DEFC-C4FE-4115-9FFD-A2D05FC9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33" y="2404501"/>
            <a:ext cx="6362700" cy="26765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F9FF0-3F6D-4F30-BD06-46B8C289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F39A1-2963-44BA-BC4D-FF28FB1E0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786476"/>
      </p:ext>
    </p:extLst>
  </p:cSld>
  <p:clrMapOvr>
    <a:masterClrMapping/>
  </p:clrMapOvr>
  <p:transition spd="slow">
    <p:push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A138-3AF2-4630-900A-037E4531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B829D-F8E9-4C20-994D-BFB2BA6D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719262"/>
            <a:ext cx="6829425" cy="34194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9CFC4-5A91-44D2-A76C-B857C229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7E2A6-3A67-434E-A78D-6F7AE5B3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309524"/>
      </p:ext>
    </p:extLst>
  </p:cSld>
  <p:clrMapOvr>
    <a:masterClrMapping/>
  </p:clrMapOvr>
  <p:transition spd="slow">
    <p:push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24F3-AA4F-49A1-A55D-BCC0306E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DC161-A28E-48BC-8CD6-716ED97C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5" y="1562100"/>
            <a:ext cx="5314950" cy="3733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6F2EA-E4EB-4E79-A9E7-6430A8BDF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08D06-36E7-4D0D-934F-C301289B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077094"/>
      </p:ext>
    </p:extLst>
  </p:cSld>
  <p:clrMapOvr>
    <a:masterClrMapping/>
  </p:clrMapOvr>
  <p:transition spd="slow">
    <p:push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BC399-5477-410C-AE86-17F626C5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812F1-E4D0-4758-8C07-28D9C3D3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40187"/>
          </a:xfrm>
        </p:spPr>
        <p:txBody>
          <a:bodyPr/>
          <a:lstStyle/>
          <a:p>
            <a:r>
              <a:rPr lang="en-IN" dirty="0"/>
              <a:t>Weakest form of relationship</a:t>
            </a:r>
          </a:p>
          <a:p>
            <a:r>
              <a:rPr lang="en-IN" dirty="0"/>
              <a:t>This relationship is formed when an object works with another object briefly</a:t>
            </a:r>
          </a:p>
          <a:p>
            <a:pPr lvl="1"/>
            <a:r>
              <a:rPr lang="en-IN" dirty="0"/>
              <a:t>a class method accepts an object of another class</a:t>
            </a:r>
          </a:p>
          <a:p>
            <a:r>
              <a:rPr lang="en-IN" dirty="0"/>
              <a:t>E.g. a Player rolls a Dice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8050E2-B00D-4251-8865-44524C33058A}"/>
              </a:ext>
            </a:extLst>
          </p:cNvPr>
          <p:cNvGrpSpPr/>
          <p:nvPr/>
        </p:nvGrpSpPr>
        <p:grpSpPr>
          <a:xfrm>
            <a:off x="2786177" y="4804184"/>
            <a:ext cx="5803010" cy="1632368"/>
            <a:chOff x="2786177" y="4804184"/>
            <a:chExt cx="5803010" cy="16323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48F8AF-07CC-4E80-BA8E-7020601E2970}"/>
                </a:ext>
              </a:extLst>
            </p:cNvPr>
            <p:cNvSpPr/>
            <p:nvPr/>
          </p:nvSpPr>
          <p:spPr>
            <a:xfrm>
              <a:off x="2786177" y="4804184"/>
              <a:ext cx="1787042" cy="69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/>
                <a:t>Player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25B420-B5D3-44DD-8441-25ED16637935}"/>
                </a:ext>
              </a:extLst>
            </p:cNvPr>
            <p:cNvSpPr/>
            <p:nvPr/>
          </p:nvSpPr>
          <p:spPr>
            <a:xfrm>
              <a:off x="6965575" y="4804184"/>
              <a:ext cx="1623612" cy="69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/>
                <a:t>Dice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11CDBFB-3545-425A-B0A0-AA580061EDDD}"/>
                </a:ext>
              </a:extLst>
            </p:cNvPr>
            <p:cNvCxnSpPr>
              <a:cxnSpLocks/>
            </p:cNvCxnSpPr>
            <p:nvPr/>
          </p:nvCxnSpPr>
          <p:spPr>
            <a:xfrm>
              <a:off x="4573219" y="5140041"/>
              <a:ext cx="239235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740B29-4B9E-4E6E-86B5-A3411442F836}"/>
                </a:ext>
              </a:extLst>
            </p:cNvPr>
            <p:cNvSpPr/>
            <p:nvPr/>
          </p:nvSpPr>
          <p:spPr>
            <a:xfrm>
              <a:off x="2786177" y="5745479"/>
              <a:ext cx="1787042" cy="6910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FireHydrant</a:t>
              </a:r>
              <a:endParaRPr lang="en-GB" sz="2160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41CE0A-E58A-4264-9C2E-EF0A8C0188C8}"/>
                </a:ext>
              </a:extLst>
            </p:cNvPr>
            <p:cNvSpPr/>
            <p:nvPr/>
          </p:nvSpPr>
          <p:spPr>
            <a:xfrm>
              <a:off x="6965575" y="5745479"/>
              <a:ext cx="1623612" cy="6910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b="1" dirty="0" err="1"/>
                <a:t>PlayerCar</a:t>
              </a:r>
              <a:endParaRPr lang="en-GB" sz="2160" b="1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86305FA-503F-4BD6-83A7-BC29DDCE9FF9}"/>
                </a:ext>
              </a:extLst>
            </p:cNvPr>
            <p:cNvCxnSpPr>
              <a:cxnSpLocks/>
            </p:cNvCxnSpPr>
            <p:nvPr/>
          </p:nvCxnSpPr>
          <p:spPr>
            <a:xfrm>
              <a:off x="4573219" y="6081336"/>
              <a:ext cx="2392356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EB5ED8-9355-41B8-9EA7-9A8101D41583}"/>
                </a:ext>
              </a:extLst>
            </p:cNvPr>
            <p:cNvSpPr txBox="1"/>
            <p:nvPr/>
          </p:nvSpPr>
          <p:spPr>
            <a:xfrm>
              <a:off x="5257237" y="5712004"/>
              <a:ext cx="1024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damages</a:t>
              </a: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7ADDC7B-9CEB-4D5A-AC22-01D9DD3AA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D13D83F-43F2-443E-BD44-E5DA7916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520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4634-B589-4B98-9BC9-D54EF2CAF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34085-65EE-4E42-9C69-F3B311B83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1535205"/>
            <a:ext cx="7058025" cy="4953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2633E-5835-49FE-811C-548D5A950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6FF10-2598-4082-8495-01D56E67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249992"/>
      </p:ext>
    </p:extLst>
  </p:cSld>
  <p:clrMapOvr>
    <a:masterClrMapping/>
  </p:clrMapOvr>
  <p:transition spd="slow">
    <p:push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4B57-630E-4279-96C5-E4AF89A8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83C7-6CCB-4A4D-BA3D-DBD32371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2" y="1456765"/>
            <a:ext cx="7381875" cy="4876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E355A-F085-436F-9418-373739414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F4753-5219-497F-A099-C17EF944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639147"/>
      </p:ext>
    </p:extLst>
  </p:cSld>
  <p:clrMapOvr>
    <a:masterClrMapping/>
  </p:clrMapOvr>
  <p:transition spd="slow">
    <p:push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87018-7C2D-41EC-945F-1C7956D6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CA696-713C-4CCF-8951-7D5B193F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292039"/>
            <a:ext cx="7515225" cy="5295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25513-4D16-4CCB-A002-B43FC43C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442CD-9BD5-4A8A-A311-597C6952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023807"/>
      </p:ext>
    </p:extLst>
  </p:cSld>
  <p:clrMapOvr>
    <a:masterClrMapping/>
  </p:clrMapOvr>
  <p:transition spd="slow">
    <p:push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97234" y="2531936"/>
            <a:ext cx="10265664" cy="354787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Types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87378" y="3506676"/>
            <a:ext cx="103783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78598" y="3500112"/>
            <a:ext cx="13137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1965" y="3485596"/>
            <a:ext cx="13137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27076" y="3485596"/>
            <a:ext cx="13137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642229" y="3493548"/>
            <a:ext cx="131371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6200000">
            <a:off x="9342001" y="3352606"/>
            <a:ext cx="305444" cy="295012"/>
          </a:xfrm>
          <a:prstGeom prst="triangle">
            <a:avLst/>
          </a:prstGeom>
          <a:solidFill>
            <a:schemeClr val="bg1"/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28" name="Rectangle 27"/>
          <p:cNvSpPr/>
          <p:nvPr/>
        </p:nvSpPr>
        <p:spPr>
          <a:xfrm rot="2726887">
            <a:off x="7148098" y="3365532"/>
            <a:ext cx="256032" cy="256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29" name="Rectangle 28"/>
          <p:cNvSpPr/>
          <p:nvPr/>
        </p:nvSpPr>
        <p:spPr>
          <a:xfrm rot="2726887">
            <a:off x="5062912" y="3365530"/>
            <a:ext cx="256032" cy="256032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sp>
        <p:nvSpPr>
          <p:cNvPr id="30" name="TextBox 29"/>
          <p:cNvSpPr txBox="1"/>
          <p:nvPr/>
        </p:nvSpPr>
        <p:spPr>
          <a:xfrm>
            <a:off x="1253266" y="2739200"/>
            <a:ext cx="142646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0" b="1" dirty="0"/>
              <a:t>Dependency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65849" y="2739200"/>
            <a:ext cx="142646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0" b="1" dirty="0"/>
              <a:t>Association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61680" y="2742772"/>
            <a:ext cx="142646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0" b="1" dirty="0"/>
              <a:t>Aggregation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97744" y="2739200"/>
            <a:ext cx="142646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0" b="1" dirty="0"/>
              <a:t>Composition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529480" y="2739200"/>
            <a:ext cx="142646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0" b="1" dirty="0"/>
              <a:t>Inheritance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31346" y="3661625"/>
            <a:ext cx="16459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" dirty="0"/>
              <a:t>Dashed Arrow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65849" y="3674583"/>
            <a:ext cx="16459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" dirty="0"/>
              <a:t>Simple Line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13330" y="3685824"/>
            <a:ext cx="20116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" dirty="0"/>
              <a:t>Empty Diamond Arrow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10354" y="3685824"/>
            <a:ext cx="20116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" dirty="0"/>
              <a:t>Filled Diamond Arrow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141490" y="3674583"/>
            <a:ext cx="201168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40" dirty="0"/>
              <a:t>Empty Arrow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31346" y="4429721"/>
            <a:ext cx="16459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" dirty="0"/>
              <a:t>When objects of one class </a:t>
            </a:r>
            <a:r>
              <a:rPr lang="en-GB" sz="1440" b="1" dirty="0"/>
              <a:t>work briefly </a:t>
            </a:r>
            <a:r>
              <a:rPr lang="en-GB" sz="1440" dirty="0"/>
              <a:t>with objects of another class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65849" y="4435197"/>
            <a:ext cx="164592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" dirty="0"/>
              <a:t>When objects of one class </a:t>
            </a:r>
            <a:r>
              <a:rPr lang="en-GB" sz="1440" b="1" dirty="0"/>
              <a:t>work with </a:t>
            </a:r>
            <a:r>
              <a:rPr lang="en-GB" sz="1440" dirty="0"/>
              <a:t>objects of another class for some prolonged amount of time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09891" y="4429720"/>
            <a:ext cx="164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" dirty="0"/>
              <a:t>When one class </a:t>
            </a:r>
            <a:r>
              <a:rPr lang="en-GB" sz="1440" b="1" dirty="0"/>
              <a:t>owns but shares a reference </a:t>
            </a:r>
            <a:r>
              <a:rPr lang="en-GB" sz="1440" dirty="0"/>
              <a:t>to objects of another class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95077" y="4429721"/>
            <a:ext cx="164592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" dirty="0"/>
              <a:t>When one class </a:t>
            </a:r>
            <a:r>
              <a:rPr lang="en-GB" sz="1440" b="1" dirty="0"/>
              <a:t>owns &amp; contains </a:t>
            </a:r>
            <a:r>
              <a:rPr lang="en-GB" sz="1440" dirty="0"/>
              <a:t>objects of another class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47217" y="4429720"/>
            <a:ext cx="16459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40" dirty="0"/>
              <a:t>When one class </a:t>
            </a:r>
            <a:r>
              <a:rPr lang="en-GB" sz="1440" b="1" dirty="0"/>
              <a:t>is a type </a:t>
            </a:r>
            <a:r>
              <a:rPr lang="en-GB" sz="1440" dirty="0"/>
              <a:t>of another class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777266" y="2739200"/>
            <a:ext cx="0" cy="3023616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13330" y="2742772"/>
            <a:ext cx="0" cy="3023616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910354" y="2742772"/>
            <a:ext cx="0" cy="3023616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133017" y="2739200"/>
            <a:ext cx="0" cy="3023616"/>
          </a:xfrm>
          <a:prstGeom prst="line">
            <a:avLst/>
          </a:prstGeom>
          <a:ln w="31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ight Arrow 51"/>
          <p:cNvSpPr/>
          <p:nvPr/>
        </p:nvSpPr>
        <p:spPr>
          <a:xfrm>
            <a:off x="8351165" y="1690688"/>
            <a:ext cx="2802006" cy="646176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80" dirty="0"/>
              <a:t>Strong class relationship</a:t>
            </a:r>
          </a:p>
        </p:txBody>
      </p:sp>
      <p:sp>
        <p:nvSpPr>
          <p:cNvPr id="53" name="Left Arrow 52"/>
          <p:cNvSpPr/>
          <p:nvPr/>
        </p:nvSpPr>
        <p:spPr>
          <a:xfrm>
            <a:off x="997234" y="1690688"/>
            <a:ext cx="2901696" cy="646176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80" dirty="0"/>
              <a:t>Weaker Class Relationship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10005-BAE8-44A8-B085-29B529332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B5955A-6577-4C05-8231-68BC4F6F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746931"/>
      </p:ext>
    </p:extLst>
  </p:cSld>
  <p:clrMapOvr>
    <a:masterClrMapping/>
  </p:clrMapOvr>
  <p:transition spd="slow">
    <p:push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3FDC2-1210-49C1-AC70-DC292261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7A7F1-1C73-4DDB-80C2-9C94C29D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Means different forms</a:t>
            </a:r>
          </a:p>
          <a:p>
            <a:r>
              <a:rPr lang="en-IN" dirty="0"/>
              <a:t>These forms represent different implementations of the same behaviour in different objects</a:t>
            </a:r>
          </a:p>
          <a:p>
            <a:r>
              <a:rPr lang="en-IN" dirty="0"/>
              <a:t>They are united via inheritance</a:t>
            </a:r>
          </a:p>
          <a:p>
            <a:r>
              <a:rPr lang="en-IN" dirty="0"/>
              <a:t>The behaviour is invoked on the base/super object, but the action is performed on its child object</a:t>
            </a:r>
          </a:p>
          <a:p>
            <a:r>
              <a:rPr lang="en-IN" dirty="0"/>
              <a:t>The child class overrides the implementation of the 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8DE74-62BF-4184-A48F-5372A787D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1FA66-E5D6-4115-8AA4-3E2AED14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941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Polymorphism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OO languages support polymorphism in many ways</a:t>
            </a:r>
          </a:p>
          <a:p>
            <a:r>
              <a:rPr lang="en-US" sz="3200" dirty="0"/>
              <a:t>Compile time polymorphism or parametric polymorphism</a:t>
            </a:r>
          </a:p>
          <a:p>
            <a:pPr lvl="1"/>
            <a:r>
              <a:rPr lang="en-US" sz="2800" dirty="0"/>
              <a:t>methods are resolved at compile time (overloading, templates)</a:t>
            </a:r>
          </a:p>
          <a:p>
            <a:r>
              <a:rPr lang="en-US" sz="3200" dirty="0"/>
              <a:t>Dynamic polymorphism</a:t>
            </a:r>
          </a:p>
          <a:p>
            <a:pPr lvl="1"/>
            <a:r>
              <a:rPr lang="en-US" sz="2800" dirty="0"/>
              <a:t>methods are resolved at runtime (virtual mechanism)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0D-BBCC-4B60-B588-351AC06BFA93}" type="slidenum">
              <a:rPr lang="en-US" smtClean="0"/>
              <a:t>169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A0B4A2-88E8-4579-9670-695E4C20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1484059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Complex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Name 5 objects in this world that exhibit great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4113C-72EF-400A-9CA1-2A420E58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C16C6-C581-44BE-87A8-1E716C8FA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486693"/>
      </p:ext>
    </p:extLst>
  </p:cSld>
  <p:clrMapOvr>
    <a:masterClrMapping/>
  </p:clrMapOvr>
  <p:transition spd="slow">
    <p:push dir="u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29BA-93A2-43F1-9478-4612B228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36430B-4CDE-4478-AFD9-A5D587223CCE}"/>
              </a:ext>
            </a:extLst>
          </p:cNvPr>
          <p:cNvSpPr/>
          <p:nvPr/>
        </p:nvSpPr>
        <p:spPr>
          <a:xfrm>
            <a:off x="2563574" y="2649628"/>
            <a:ext cx="2537801" cy="36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i="1" dirty="0"/>
              <a:t>Shape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8AC62-80AB-446D-BB78-0868C7558E57}"/>
              </a:ext>
            </a:extLst>
          </p:cNvPr>
          <p:cNvSpPr/>
          <p:nvPr/>
        </p:nvSpPr>
        <p:spPr>
          <a:xfrm>
            <a:off x="2563574" y="3016394"/>
            <a:ext cx="2537801" cy="5135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i="1" dirty="0"/>
              <a:t>+Draw():void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AA53FD-305E-41F9-AB05-71DEE71031B1}"/>
              </a:ext>
            </a:extLst>
          </p:cNvPr>
          <p:cNvSpPr/>
          <p:nvPr/>
        </p:nvSpPr>
        <p:spPr>
          <a:xfrm>
            <a:off x="630497" y="4804371"/>
            <a:ext cx="2537801" cy="36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C6FD7-28B0-4240-88EE-EF9FBA688EB3}"/>
              </a:ext>
            </a:extLst>
          </p:cNvPr>
          <p:cNvSpPr/>
          <p:nvPr/>
        </p:nvSpPr>
        <p:spPr>
          <a:xfrm>
            <a:off x="630497" y="5171137"/>
            <a:ext cx="2537801" cy="678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dirty="0"/>
              <a:t>+Draw():void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60CEF6-C56D-4344-BDDD-1E60845E03FB}"/>
              </a:ext>
            </a:extLst>
          </p:cNvPr>
          <p:cNvGrpSpPr/>
          <p:nvPr/>
        </p:nvGrpSpPr>
        <p:grpSpPr>
          <a:xfrm>
            <a:off x="3746950" y="3564711"/>
            <a:ext cx="171050" cy="728673"/>
            <a:chOff x="8130101" y="3729637"/>
            <a:chExt cx="171050" cy="728673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C1C2C66-24C3-4809-B4B1-5FC07F0A00F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V="1">
              <a:off x="8215626" y="3944743"/>
              <a:ext cx="0" cy="513567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718A9F4-72A2-44F3-90B7-FE4C9F98F4C7}"/>
                </a:ext>
              </a:extLst>
            </p:cNvPr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5542E8-227B-4955-8652-705BD6EF5D91}"/>
              </a:ext>
            </a:extLst>
          </p:cNvPr>
          <p:cNvCxnSpPr>
            <a:cxnSpLocks/>
          </p:cNvCxnSpPr>
          <p:nvPr/>
        </p:nvCxnSpPr>
        <p:spPr>
          <a:xfrm flipV="1">
            <a:off x="1931168" y="4290804"/>
            <a:ext cx="0" cy="51356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4BD6A4-B818-4D83-BAE2-79783F7FE807}"/>
              </a:ext>
            </a:extLst>
          </p:cNvPr>
          <p:cNvCxnSpPr>
            <a:cxnSpLocks/>
          </p:cNvCxnSpPr>
          <p:nvPr/>
        </p:nvCxnSpPr>
        <p:spPr>
          <a:xfrm>
            <a:off x="1931168" y="4290803"/>
            <a:ext cx="3783895" cy="692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74EDA2-6631-488A-B8BA-A1D018245CD4}"/>
              </a:ext>
            </a:extLst>
          </p:cNvPr>
          <p:cNvSpPr/>
          <p:nvPr/>
        </p:nvSpPr>
        <p:spPr>
          <a:xfrm>
            <a:off x="4473056" y="4804371"/>
            <a:ext cx="2537801" cy="3667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Circle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B174F8-B681-4DBF-B788-A6C6263E7CE5}"/>
              </a:ext>
            </a:extLst>
          </p:cNvPr>
          <p:cNvSpPr/>
          <p:nvPr/>
        </p:nvSpPr>
        <p:spPr>
          <a:xfrm>
            <a:off x="4473056" y="5171137"/>
            <a:ext cx="2537801" cy="678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dirty="0"/>
              <a:t>+Draw():void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0B1744-9C35-4DB3-8DEC-CA6E98EB2CF0}"/>
              </a:ext>
            </a:extLst>
          </p:cNvPr>
          <p:cNvCxnSpPr>
            <a:cxnSpLocks/>
          </p:cNvCxnSpPr>
          <p:nvPr/>
        </p:nvCxnSpPr>
        <p:spPr>
          <a:xfrm flipV="1">
            <a:off x="5706098" y="4290804"/>
            <a:ext cx="0" cy="51356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95AD95-DC24-4F13-B41A-ABB6A38B65CC}"/>
              </a:ext>
            </a:extLst>
          </p:cNvPr>
          <p:cNvSpPr txBox="1"/>
          <p:nvPr/>
        </p:nvSpPr>
        <p:spPr>
          <a:xfrm>
            <a:off x="8130989" y="2856487"/>
            <a:ext cx="1936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/>
              <a:t>Function(Shape s){</a:t>
            </a:r>
          </a:p>
          <a:p>
            <a:r>
              <a:rPr lang="en-IN" i="1" dirty="0"/>
              <a:t>	</a:t>
            </a:r>
            <a:r>
              <a:rPr lang="en-IN" i="1" dirty="0" err="1"/>
              <a:t>s.Draw</a:t>
            </a:r>
            <a:r>
              <a:rPr lang="en-IN" i="1" dirty="0"/>
              <a:t>() ;</a:t>
            </a:r>
          </a:p>
          <a:p>
            <a:r>
              <a:rPr lang="en-IN" i="1" dirty="0"/>
              <a:t>}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AC346-DD3C-423E-8C7C-D2556CF2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8394F1-F552-4DAE-8FC7-DE57BD09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264006"/>
      </p:ext>
    </p:extLst>
  </p:cSld>
  <p:clrMapOvr>
    <a:masterClrMapping/>
  </p:clrMapOvr>
  <p:transition spd="slow">
    <p:push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93D0-3FF3-4227-8F80-A23A2788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7C6A1-1711-4D4C-8532-A294DA7D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90" y="1938466"/>
            <a:ext cx="5467350" cy="37719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3C3E8-E50C-4113-9117-B90A85C9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39" y="1938466"/>
            <a:ext cx="4781550" cy="8858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AC9E-4E38-4F88-A6F5-22069DC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18B7A-61CF-45DD-B7A4-D2E7188F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127678"/>
      </p:ext>
    </p:extLst>
  </p:cSld>
  <p:clrMapOvr>
    <a:masterClrMapping/>
  </p:clrMapOvr>
  <p:transition spd="slow">
    <p:push dir="u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B00E-DF1A-4BEF-94B2-E6D2CBF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C#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6BD84-49B1-4891-B0FE-1B186C88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74" y="2193196"/>
            <a:ext cx="4867275" cy="9620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DD90C-468E-40E1-B2F5-07CD7CBBC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5" y="2193196"/>
            <a:ext cx="6419850" cy="42291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4F59E-AB2B-4976-8577-6CDF5D4AD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C59D-25E2-44C8-A766-CB6BC82A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767480"/>
      </p:ext>
    </p:extLst>
  </p:cSld>
  <p:clrMapOvr>
    <a:masterClrMapping/>
  </p:clrMapOvr>
  <p:transition spd="slow">
    <p:push dir="u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B00E-DF1A-4BEF-94B2-E6D2CBFF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38DD-7229-42BF-A812-30914DD69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14644" cy="46159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7B9F9-419C-47B1-BE11-7CDC97C1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15" y="1690688"/>
            <a:ext cx="4604523" cy="9884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8B2A56-870C-4828-BA64-D75A1EEFB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A619-EFE0-46DA-A220-9A2C8E62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470004"/>
      </p:ext>
    </p:extLst>
  </p:cSld>
  <p:clrMapOvr>
    <a:masterClrMapping/>
  </p:clrMapOvr>
  <p:transition spd="slow">
    <p:push dir="u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Promotes reuse</a:t>
            </a:r>
          </a:p>
          <a:p>
            <a:r>
              <a:rPr lang="en-GB" dirty="0"/>
              <a:t>More classes can be added without requiring change to existing code</a:t>
            </a:r>
          </a:p>
          <a:p>
            <a:r>
              <a:rPr lang="en-GB" dirty="0"/>
              <a:t>Certain implementations may not even require a recompilation of the binary</a:t>
            </a:r>
          </a:p>
          <a:p>
            <a:r>
              <a:rPr lang="en-GB" dirty="0"/>
              <a:t>Works in tandem with containment and inheritance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0D-BBCC-4B60-B588-351AC06BFA93}" type="slidenum">
              <a:rPr lang="en-US" smtClean="0"/>
              <a:t>174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9AE1-3146-4002-8AC3-8F49B38C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116523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C8F8E-62A0-4799-8737-DAE15CD8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</a:t>
            </a:r>
            <a:r>
              <a:rPr lang="en-IN"/>
              <a:t>Game Implementation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73CFA-688B-459A-85C3-1BC1557C7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Choose a vehicle</a:t>
            </a:r>
          </a:p>
          <a:p>
            <a:pPr lvl="1"/>
            <a:r>
              <a:rPr lang="en-IN" dirty="0"/>
              <a:t>Create instance of the chosen vehicle</a:t>
            </a:r>
          </a:p>
          <a:p>
            <a:r>
              <a:rPr lang="en-IN" dirty="0"/>
              <a:t>Create instance of player</a:t>
            </a:r>
          </a:p>
          <a:p>
            <a:r>
              <a:rPr lang="en-IN" dirty="0"/>
              <a:t>Prepare the scenery</a:t>
            </a:r>
          </a:p>
          <a:p>
            <a:pPr lvl="1"/>
            <a:r>
              <a:rPr lang="en-IN" dirty="0"/>
              <a:t>Create instance of Scene class</a:t>
            </a:r>
          </a:p>
          <a:p>
            <a:pPr lvl="1"/>
            <a:r>
              <a:rPr lang="en-IN" dirty="0"/>
              <a:t>Assign player reference to Scene class</a:t>
            </a:r>
          </a:p>
          <a:p>
            <a:r>
              <a:rPr lang="en-IN" dirty="0"/>
              <a:t>Run a loop until player health is 0</a:t>
            </a:r>
          </a:p>
          <a:p>
            <a:pPr lvl="1"/>
            <a:r>
              <a:rPr lang="en-IN" dirty="0"/>
              <a:t>Generate NPCs</a:t>
            </a:r>
          </a:p>
          <a:p>
            <a:pPr lvl="1"/>
            <a:r>
              <a:rPr lang="en-IN" dirty="0"/>
              <a:t>Player will drive the car (simulated)</a:t>
            </a:r>
          </a:p>
          <a:p>
            <a:pPr lvl="1"/>
            <a:r>
              <a:rPr lang="en-IN" dirty="0"/>
              <a:t>Player will collide with other objects (simulated)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1B30D-AB2F-49AE-944C-B950173F5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F3469-6C9D-4718-A3D8-995CAEF97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203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B0AB-9873-487E-984A-5EFFE7C9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Scene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708F2-63D5-43E5-B1A0-FF7FA0CEC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Responsible for representing a scene</a:t>
            </a:r>
          </a:p>
          <a:p>
            <a:endParaRPr lang="en-IN" sz="3600" dirty="0"/>
          </a:p>
          <a:p>
            <a:r>
              <a:rPr lang="en-IN" sz="3600" dirty="0"/>
              <a:t>Create environment objects (houses, trees, etc)</a:t>
            </a:r>
          </a:p>
          <a:p>
            <a:endParaRPr lang="en-IN" sz="3600" dirty="0"/>
          </a:p>
          <a:p>
            <a:r>
              <a:rPr lang="en-IN" sz="3600" dirty="0"/>
              <a:t>Generate NPCs (vehicles, </a:t>
            </a:r>
            <a:r>
              <a:rPr lang="en-IN" sz="3600" dirty="0" err="1"/>
              <a:t>sideobjects</a:t>
            </a:r>
            <a:r>
              <a:rPr lang="en-IN" sz="3600" dirty="0"/>
              <a:t>)</a:t>
            </a:r>
          </a:p>
          <a:p>
            <a:endParaRPr lang="en-IN" sz="3600" dirty="0"/>
          </a:p>
          <a:p>
            <a:r>
              <a:rPr lang="en-IN" sz="3600" dirty="0"/>
              <a:t>Simulate collision between the player and the NPCs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1FC5B-1DFC-4C53-8EE0-96276B2F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563F3-5FD9-45AA-AF9E-2DD15BF0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2001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B6C50-63E8-4DDF-A1E8-0399184E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Interaction Diagrams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B718B-8864-4265-A6F7-34DDD2389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Interaction diagrams model the interactions between objects in some behaviour</a:t>
            </a:r>
          </a:p>
          <a:p>
            <a:r>
              <a:rPr lang="en-IN" dirty="0"/>
              <a:t>Help visualize the interaction behaviour of the system in context of objects</a:t>
            </a:r>
          </a:p>
          <a:p>
            <a:r>
              <a:rPr lang="en-IN" dirty="0"/>
              <a:t>Also describe the message flow in the system</a:t>
            </a:r>
          </a:p>
          <a:p>
            <a:r>
              <a:rPr lang="en-IN" dirty="0"/>
              <a:t>Typically, used to look at behaviour of the system within a single use case</a:t>
            </a:r>
          </a:p>
          <a:p>
            <a:r>
              <a:rPr lang="en-IN" dirty="0"/>
              <a:t>This interaction can be modelled with two diagrams</a:t>
            </a:r>
          </a:p>
          <a:p>
            <a:pPr lvl="1"/>
            <a:r>
              <a:rPr lang="en-IN" dirty="0"/>
              <a:t>collaboration/communication</a:t>
            </a:r>
          </a:p>
          <a:p>
            <a:pPr lvl="1"/>
            <a:r>
              <a:rPr lang="en-IN" dirty="0"/>
              <a:t>sequence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C05EF-445D-4E1F-B853-38A8A17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96DE-141C-44C9-914D-041FD257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402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350C-FCFF-4FCE-8524-8AE96F85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Communication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2341-2A03-4078-AE64-DF54CFF9B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Communication diagram shows how objects associate with each other</a:t>
            </a:r>
          </a:p>
          <a:p>
            <a:r>
              <a:rPr lang="en-IN" dirty="0"/>
              <a:t>The focus in on link, rather than the order</a:t>
            </a:r>
          </a:p>
          <a:p>
            <a:r>
              <a:rPr lang="en-IN" dirty="0"/>
              <a:t>Communication diagram gives a big picture view of the interactions between different objects of the system</a:t>
            </a:r>
          </a:p>
          <a:p>
            <a:r>
              <a:rPr lang="en-IN" dirty="0"/>
              <a:t>Also known as interaction/collaboration diagram</a:t>
            </a:r>
          </a:p>
          <a:p>
            <a:r>
              <a:rPr lang="en-IN" dirty="0"/>
              <a:t>Easy to draw during discussion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662D0-A672-4750-A22B-38D88530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11920-ECC4-4691-B052-4835B4E1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26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5B8F-8AA1-4AD0-9B7D-84EF750F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F94A-4FB5-4B23-831B-C888520B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Contains three elements</a:t>
            </a:r>
          </a:p>
          <a:p>
            <a:pPr lvl="1"/>
            <a:r>
              <a:rPr lang="en-IN" sz="2800" dirty="0"/>
              <a:t>participants</a:t>
            </a:r>
          </a:p>
          <a:p>
            <a:pPr lvl="1"/>
            <a:r>
              <a:rPr lang="en-IN" sz="2800" dirty="0"/>
              <a:t>communication link</a:t>
            </a:r>
          </a:p>
          <a:p>
            <a:pPr lvl="1"/>
            <a:r>
              <a:rPr lang="en-IN" sz="2800" dirty="0"/>
              <a:t>messages that can be passed along the link</a:t>
            </a:r>
          </a:p>
          <a:p>
            <a:endParaRPr lang="en-IN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A25F9C-FA6F-4D54-B89B-7DAABEEC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0FB87-5D09-496B-B90C-74D47C6C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179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ACB92B-E554-44AF-A9A8-738EB9AB0BB4}"/>
              </a:ext>
            </a:extLst>
          </p:cNvPr>
          <p:cNvSpPr/>
          <p:nvPr/>
        </p:nvSpPr>
        <p:spPr>
          <a:xfrm>
            <a:off x="7251309" y="4574148"/>
            <a:ext cx="1307805" cy="63784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C494DF-7A88-4499-8076-4FB8C1ADA714}"/>
              </a:ext>
            </a:extLst>
          </p:cNvPr>
          <p:cNvSpPr/>
          <p:nvPr/>
        </p:nvSpPr>
        <p:spPr>
          <a:xfrm>
            <a:off x="10274595" y="4574148"/>
            <a:ext cx="1307805" cy="63784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73F1F6-67C0-425A-A396-BD17446F8F32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559114" y="4893069"/>
            <a:ext cx="1715481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39584D-4444-479D-B947-1511468BC86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9913545" y="4071597"/>
            <a:ext cx="1014953" cy="50255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B1EC76-BA10-4643-859E-6E69CB8E78B7}"/>
              </a:ext>
            </a:extLst>
          </p:cNvPr>
          <p:cNvGrpSpPr/>
          <p:nvPr/>
        </p:nvGrpSpPr>
        <p:grpSpPr>
          <a:xfrm>
            <a:off x="8676455" y="3124245"/>
            <a:ext cx="1598140" cy="947352"/>
            <a:chOff x="8625017" y="4308389"/>
            <a:chExt cx="1598140" cy="955589"/>
          </a:xfrm>
        </p:grpSpPr>
        <p:sp>
          <p:nvSpPr>
            <p:cNvPr id="14" name="Rectangle: Folded Corner 13">
              <a:extLst>
                <a:ext uri="{FF2B5EF4-FFF2-40B4-BE49-F238E27FC236}">
                  <a16:creationId xmlns:a16="http://schemas.microsoft.com/office/drawing/2014/main" id="{B1F59450-12E4-449D-BD96-3FD935B7136E}"/>
                </a:ext>
              </a:extLst>
            </p:cNvPr>
            <p:cNvSpPr/>
            <p:nvPr/>
          </p:nvSpPr>
          <p:spPr>
            <a:xfrm rot="10800000" flipH="1">
              <a:off x="8625017" y="4308389"/>
              <a:ext cx="1598140" cy="955589"/>
            </a:xfrm>
            <a:prstGeom prst="foldedCorner">
              <a:avLst>
                <a:gd name="adj" fmla="val 34849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600" dirty="0">
                <a:solidFill>
                  <a:schemeClr val="dk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C9096-BD31-40B6-B33D-089F7FCDABB1}"/>
                </a:ext>
              </a:extLst>
            </p:cNvPr>
            <p:cNvSpPr txBox="1"/>
            <p:nvPr/>
          </p:nvSpPr>
          <p:spPr>
            <a:xfrm>
              <a:off x="8625017" y="4408472"/>
              <a:ext cx="1441621" cy="75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Participants</a:t>
              </a:r>
              <a:r>
                <a:rPr lang="en-GB" sz="1400" dirty="0"/>
                <a:t> involved in the interaction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702FC5-362C-426D-8404-005CE4D7A0A9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905212" y="4071596"/>
            <a:ext cx="1307805" cy="50255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7F1CB7-E756-4832-B6ED-CFA891E2862B}"/>
              </a:ext>
            </a:extLst>
          </p:cNvPr>
          <p:cNvGrpSpPr/>
          <p:nvPr/>
        </p:nvGrpSpPr>
        <p:grpSpPr>
          <a:xfrm>
            <a:off x="8676454" y="5530913"/>
            <a:ext cx="1909167" cy="1194643"/>
            <a:chOff x="8625017" y="4308389"/>
            <a:chExt cx="1598140" cy="1279802"/>
          </a:xfrm>
        </p:grpSpPr>
        <p:sp>
          <p:nvSpPr>
            <p:cNvPr id="24" name="Rectangle: Folded Corner 23">
              <a:extLst>
                <a:ext uri="{FF2B5EF4-FFF2-40B4-BE49-F238E27FC236}">
                  <a16:creationId xmlns:a16="http://schemas.microsoft.com/office/drawing/2014/main" id="{61A31D94-FA17-4504-A579-6034255239B1}"/>
                </a:ext>
              </a:extLst>
            </p:cNvPr>
            <p:cNvSpPr/>
            <p:nvPr/>
          </p:nvSpPr>
          <p:spPr>
            <a:xfrm rot="10800000" flipH="1">
              <a:off x="8625017" y="4308389"/>
              <a:ext cx="1598140" cy="955589"/>
            </a:xfrm>
            <a:prstGeom prst="foldedCorner">
              <a:avLst>
                <a:gd name="adj" fmla="val 34849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600" dirty="0">
                <a:solidFill>
                  <a:schemeClr val="dk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4E830F-7484-4D73-B878-B9218EB5BFFD}"/>
                </a:ext>
              </a:extLst>
            </p:cNvPr>
            <p:cNvSpPr txBox="1"/>
            <p:nvPr/>
          </p:nvSpPr>
          <p:spPr>
            <a:xfrm>
              <a:off x="8625017" y="4408472"/>
              <a:ext cx="1441621" cy="1179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/>
                <a:t>Link</a:t>
              </a:r>
              <a:br>
                <a:rPr lang="en-GB" sz="1400" dirty="0"/>
              </a:br>
              <a:r>
                <a:rPr lang="en-GB" sz="1400" dirty="0"/>
                <a:t>Supports interaction between obj1 &amp; obj2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899E8C-8894-441A-931D-2F68B487B404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9475525" y="4899519"/>
            <a:ext cx="155513" cy="63139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98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Resolving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Human beings have a built-in mechanism for dealing with complexity</a:t>
            </a:r>
          </a:p>
          <a:p>
            <a:r>
              <a:rPr lang="en-IN" sz="3600" dirty="0"/>
              <a:t>Decompose each part into smaller parts till each part makes sense individually</a:t>
            </a:r>
          </a:p>
          <a:p>
            <a:r>
              <a:rPr lang="en-IN" sz="3600" dirty="0"/>
              <a:t>Finally, integrate the parts to build the final system</a:t>
            </a:r>
          </a:p>
          <a:p>
            <a:r>
              <a:rPr lang="en-IN" sz="3600" dirty="0"/>
              <a:t>“divide et </a:t>
            </a:r>
            <a:r>
              <a:rPr lang="en-IN" sz="3600" dirty="0" err="1"/>
              <a:t>impera</a:t>
            </a:r>
            <a:r>
              <a:rPr lang="en-IN" sz="3600" dirty="0"/>
              <a:t>” – divide and rule</a:t>
            </a:r>
          </a:p>
          <a:p>
            <a:r>
              <a:rPr lang="en-IN" sz="3600" dirty="0"/>
              <a:t>Same principle is applied to programming languages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14B51-5F02-4358-AD02-1D9F3517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5036D-9921-4C9B-9ABF-4424505F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990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13F37-CA61-4C0A-9F3A-D220CF52D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Participants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B4445-3911-434F-90D1-50264D526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Represented by a rectangle</a:t>
            </a:r>
          </a:p>
          <a:p>
            <a:r>
              <a:rPr lang="en-IN" dirty="0"/>
              <a:t>Name of the participant and its class are placed in the rectangle as &lt;name&gt;:&lt;class&gt;</a:t>
            </a:r>
          </a:p>
          <a:p>
            <a:r>
              <a:rPr lang="en-IN" dirty="0"/>
              <a:t>Both name &amp; class may be specified</a:t>
            </a:r>
          </a:p>
          <a:p>
            <a:r>
              <a:rPr lang="en-IN" dirty="0"/>
              <a:t>However, either of them can be left out if the participant is anonymous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CB7FF-AC1B-4F09-A4FC-5444BA32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8964-E544-4020-A129-59C678E0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180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C2340B-722D-49D1-868B-43ED39233B7C}"/>
              </a:ext>
            </a:extLst>
          </p:cNvPr>
          <p:cNvSpPr/>
          <p:nvPr/>
        </p:nvSpPr>
        <p:spPr>
          <a:xfrm>
            <a:off x="5199081" y="4943545"/>
            <a:ext cx="1793837" cy="80237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</p:spTree>
    <p:extLst>
      <p:ext uri="{BB962C8B-B14F-4D97-AF65-F5344CB8AC3E}">
        <p14:creationId xmlns:p14="http://schemas.microsoft.com/office/powerpoint/2010/main" val="2292199125"/>
      </p:ext>
    </p:extLst>
  </p:cSld>
  <p:clrMapOvr>
    <a:masterClrMapping/>
  </p:clrMapOvr>
  <p:transition spd="slow">
    <p:push dir="u"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0E24-2683-4AF1-A6E1-36BF4251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Communication Link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C366-4BC7-46AD-9A8E-FA8938FC7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Shown as a single line</a:t>
            </a:r>
          </a:p>
          <a:p>
            <a:r>
              <a:rPr lang="en-IN" sz="3200" dirty="0"/>
              <a:t>Connects two participants</a:t>
            </a:r>
          </a:p>
          <a:p>
            <a:r>
              <a:rPr lang="en-IN" sz="3200" dirty="0"/>
              <a:t>Allows messages to be passed between different participants</a:t>
            </a:r>
          </a:p>
          <a:p>
            <a:r>
              <a:rPr lang="en-IN" sz="3200" dirty="0"/>
              <a:t>Without the link, participants cannot interact with each other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671738-3010-484B-A3BF-E1F79823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B6AC2-4BAF-4186-B44B-7D707F76A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181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FEB893-C2D9-43BF-9BA8-C022556057F6}"/>
              </a:ext>
            </a:extLst>
          </p:cNvPr>
          <p:cNvCxnSpPr>
            <a:cxnSpLocks/>
          </p:cNvCxnSpPr>
          <p:nvPr/>
        </p:nvCxnSpPr>
        <p:spPr>
          <a:xfrm>
            <a:off x="5237797" y="5201620"/>
            <a:ext cx="1715481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918B89C-5E78-4C14-BADE-2FA234C9D7DC}"/>
              </a:ext>
            </a:extLst>
          </p:cNvPr>
          <p:cNvSpPr/>
          <p:nvPr/>
        </p:nvSpPr>
        <p:spPr>
          <a:xfrm>
            <a:off x="3829127" y="4864075"/>
            <a:ext cx="1408670" cy="6425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0AEBC3-5A12-4AB0-B588-115CF8276CB4}"/>
              </a:ext>
            </a:extLst>
          </p:cNvPr>
          <p:cNvSpPr/>
          <p:nvPr/>
        </p:nvSpPr>
        <p:spPr>
          <a:xfrm>
            <a:off x="6953278" y="4864075"/>
            <a:ext cx="1408670" cy="642552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</p:spTree>
    <p:extLst>
      <p:ext uri="{BB962C8B-B14F-4D97-AF65-F5344CB8AC3E}">
        <p14:creationId xmlns:p14="http://schemas.microsoft.com/office/powerpoint/2010/main" val="2440209954"/>
      </p:ext>
    </p:extLst>
  </p:cSld>
  <p:clrMapOvr>
    <a:masterClrMapping/>
  </p:clrMapOvr>
  <p:transition spd="slow">
    <p:push dir="u"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7B67-27D4-4E20-9295-2279EFAC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Messages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5B81-EA93-4BFB-8356-C3E568B0D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Depicted as a filled arrow from message sender to the message receiver</a:t>
            </a:r>
          </a:p>
          <a:p>
            <a:r>
              <a:rPr lang="en-IN"/>
              <a:t>The signature is made up of name &amp; list of parameters</a:t>
            </a:r>
          </a:p>
          <a:p>
            <a:r>
              <a:rPr lang="en-IN"/>
              <a:t>We need to show the order in which the messages are invoked</a:t>
            </a:r>
          </a:p>
          <a:p>
            <a:pPr lvl="1"/>
            <a:r>
              <a:rPr lang="en-IN"/>
              <a:t>shown as a number before each message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49608-AA94-44FC-9895-CE363B2E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52D5D-A2B1-4A8C-92FB-E6336532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182</a:t>
            </a:fld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40BFD1-0760-4535-8D9C-5604A412787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319344" y="5284628"/>
            <a:ext cx="343517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8CFBBF5-420C-4F01-9BCE-4E9506242A29}"/>
              </a:ext>
            </a:extLst>
          </p:cNvPr>
          <p:cNvSpPr/>
          <p:nvPr/>
        </p:nvSpPr>
        <p:spPr>
          <a:xfrm>
            <a:off x="2391690" y="4897449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6EA3B-4A29-4D5D-9067-EDD142626593}"/>
              </a:ext>
            </a:extLst>
          </p:cNvPr>
          <p:cNvSpPr/>
          <p:nvPr/>
        </p:nvSpPr>
        <p:spPr>
          <a:xfrm>
            <a:off x="7754522" y="4897449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B128AE-CB63-4028-9D20-1A34E8E4BB70}"/>
              </a:ext>
            </a:extLst>
          </p:cNvPr>
          <p:cNvCxnSpPr>
            <a:cxnSpLocks/>
          </p:cNvCxnSpPr>
          <p:nvPr/>
        </p:nvCxnSpPr>
        <p:spPr>
          <a:xfrm>
            <a:off x="5213149" y="5004541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FAAED8-A2BB-438E-8D6F-9931C097C8C1}"/>
              </a:ext>
            </a:extLst>
          </p:cNvPr>
          <p:cNvCxnSpPr>
            <a:cxnSpLocks/>
          </p:cNvCxnSpPr>
          <p:nvPr/>
        </p:nvCxnSpPr>
        <p:spPr>
          <a:xfrm>
            <a:off x="5213149" y="5541869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4A9D89-5D2C-4AB4-A3D0-72D98A5489F7}"/>
              </a:ext>
            </a:extLst>
          </p:cNvPr>
          <p:cNvSpPr txBox="1"/>
          <p:nvPr/>
        </p:nvSpPr>
        <p:spPr>
          <a:xfrm>
            <a:off x="5324410" y="4525944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8C46C-FEB1-418A-B77D-4EC4678BD9A1}"/>
              </a:ext>
            </a:extLst>
          </p:cNvPr>
          <p:cNvSpPr txBox="1"/>
          <p:nvPr/>
        </p:nvSpPr>
        <p:spPr>
          <a:xfrm>
            <a:off x="5324410" y="5671807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MessageB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3181272"/>
      </p:ext>
    </p:extLst>
  </p:cSld>
  <p:clrMapOvr>
    <a:masterClrMapping/>
  </p:clrMapOvr>
  <p:transition spd="slow">
    <p:push dir="u"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424E-073D-4A58-8490-E1642F1A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3EF07-1CD3-4722-9814-89D64AAB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A6EFD-D89B-45C0-A40E-CBDDA3B5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183</a:t>
            </a:fld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A6F746-2E3A-428C-843A-005D68C1859D}"/>
              </a:ext>
            </a:extLst>
          </p:cNvPr>
          <p:cNvSpPr/>
          <p:nvPr/>
        </p:nvSpPr>
        <p:spPr>
          <a:xfrm>
            <a:off x="394398" y="4348695"/>
            <a:ext cx="2547980" cy="4401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/>
              <a:t>Car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301B4-5260-4AB1-B2A3-79957FBD97CF}"/>
              </a:ext>
            </a:extLst>
          </p:cNvPr>
          <p:cNvSpPr/>
          <p:nvPr/>
        </p:nvSpPr>
        <p:spPr>
          <a:xfrm>
            <a:off x="394398" y="4788816"/>
            <a:ext cx="2547980" cy="942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400" dirty="0"/>
              <a:t>+Start():void</a:t>
            </a:r>
          </a:p>
          <a:p>
            <a:r>
              <a:rPr lang="en-GB" sz="1400" dirty="0"/>
              <a:t>+Accelerate(</a:t>
            </a:r>
            <a:r>
              <a:rPr lang="en-GB" sz="1400" dirty="0" err="1"/>
              <a:t>amount:float</a:t>
            </a:r>
            <a:r>
              <a:rPr lang="en-GB" sz="1400" dirty="0"/>
              <a:t>):void</a:t>
            </a:r>
          </a:p>
          <a:p>
            <a:r>
              <a:rPr lang="en-GB" sz="1400" dirty="0"/>
              <a:t>+Brake():void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3FE834-86D7-4C9B-8B94-C22CBEC40340}"/>
              </a:ext>
            </a:extLst>
          </p:cNvPr>
          <p:cNvSpPr/>
          <p:nvPr/>
        </p:nvSpPr>
        <p:spPr>
          <a:xfrm>
            <a:off x="3939891" y="4348695"/>
            <a:ext cx="1597365" cy="4401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 err="1"/>
              <a:t>BrakeSystem</a:t>
            </a:r>
            <a:endParaRPr lang="en-GB" sz="192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A7798-7DA2-4B69-BE35-2D507A82AD3E}"/>
              </a:ext>
            </a:extLst>
          </p:cNvPr>
          <p:cNvSpPr/>
          <p:nvPr/>
        </p:nvSpPr>
        <p:spPr>
          <a:xfrm>
            <a:off x="3939891" y="4788816"/>
            <a:ext cx="1597365" cy="942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400" dirty="0"/>
              <a:t>+Engage():void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9EA10E-0CBD-46C7-9415-BAFC234A793D}"/>
              </a:ext>
            </a:extLst>
          </p:cNvPr>
          <p:cNvSpPr/>
          <p:nvPr/>
        </p:nvSpPr>
        <p:spPr>
          <a:xfrm>
            <a:off x="869705" y="2110013"/>
            <a:ext cx="1597365" cy="4401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920" b="1" dirty="0"/>
              <a:t>Driver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BAFA78-27B4-402E-8B49-5C1D1A3AE065}"/>
              </a:ext>
            </a:extLst>
          </p:cNvPr>
          <p:cNvSpPr/>
          <p:nvPr/>
        </p:nvSpPr>
        <p:spPr>
          <a:xfrm>
            <a:off x="869705" y="2550134"/>
            <a:ext cx="1597365" cy="942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400" dirty="0"/>
              <a:t>+Drive():void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816A7-2F09-48CA-AF1C-CBE61E3247F7}"/>
              </a:ext>
            </a:extLst>
          </p:cNvPr>
          <p:cNvCxnSpPr>
            <a:cxnSpLocks/>
          </p:cNvCxnSpPr>
          <p:nvPr/>
        </p:nvCxnSpPr>
        <p:spPr>
          <a:xfrm>
            <a:off x="3226917" y="4577943"/>
            <a:ext cx="712974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F4FC552-C48A-4F1B-89DE-6B79B6EEED34}"/>
              </a:ext>
            </a:extLst>
          </p:cNvPr>
          <p:cNvSpPr/>
          <p:nvPr/>
        </p:nvSpPr>
        <p:spPr>
          <a:xfrm rot="2726887">
            <a:off x="2999812" y="4490437"/>
            <a:ext cx="188143" cy="1881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 cmpd="sng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4939D4-3363-412E-B1FB-2EB984973E4D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1668388" y="3492161"/>
            <a:ext cx="0" cy="856534"/>
          </a:xfrm>
          <a:prstGeom prst="straightConnector1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69D425-7AF3-4939-A83B-1DE9F73B04B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897499" y="2875810"/>
            <a:ext cx="2375012" cy="465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8E37C-5908-4F48-BD10-51BDA07B6454}"/>
              </a:ext>
            </a:extLst>
          </p:cNvPr>
          <p:cNvSpPr/>
          <p:nvPr/>
        </p:nvSpPr>
        <p:spPr>
          <a:xfrm>
            <a:off x="5294501" y="2511868"/>
            <a:ext cx="1602998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driver:Driver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17AF2-0B85-4AF9-8902-09F4159FD717}"/>
              </a:ext>
            </a:extLst>
          </p:cNvPr>
          <p:cNvSpPr/>
          <p:nvPr/>
        </p:nvSpPr>
        <p:spPr>
          <a:xfrm>
            <a:off x="9272511" y="2516524"/>
            <a:ext cx="1688549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bmw:Car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CE63FA-8B16-4C54-80C6-0C60F51D21A8}"/>
              </a:ext>
            </a:extLst>
          </p:cNvPr>
          <p:cNvCxnSpPr>
            <a:cxnSpLocks/>
          </p:cNvCxnSpPr>
          <p:nvPr/>
        </p:nvCxnSpPr>
        <p:spPr>
          <a:xfrm>
            <a:off x="7377375" y="2140469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151550-BB44-4551-8574-3AEE4C096CD4}"/>
              </a:ext>
            </a:extLst>
          </p:cNvPr>
          <p:cNvCxnSpPr>
            <a:cxnSpLocks/>
          </p:cNvCxnSpPr>
          <p:nvPr/>
        </p:nvCxnSpPr>
        <p:spPr>
          <a:xfrm>
            <a:off x="7398950" y="2606567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C7853A-0675-4E28-8341-14058149A7CA}"/>
              </a:ext>
            </a:extLst>
          </p:cNvPr>
          <p:cNvSpPr txBox="1"/>
          <p:nvPr/>
        </p:nvSpPr>
        <p:spPr>
          <a:xfrm>
            <a:off x="7292142" y="1742567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Start()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EDDE8-4874-4E01-AB83-8313A213F7AA}"/>
              </a:ext>
            </a:extLst>
          </p:cNvPr>
          <p:cNvSpPr txBox="1"/>
          <p:nvPr/>
        </p:nvSpPr>
        <p:spPr>
          <a:xfrm>
            <a:off x="6665430" y="2300894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Accelerate(amount)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746EA7-92C1-495E-AEE5-5EF7F348987F}"/>
              </a:ext>
            </a:extLst>
          </p:cNvPr>
          <p:cNvCxnSpPr>
            <a:cxnSpLocks/>
          </p:cNvCxnSpPr>
          <p:nvPr/>
        </p:nvCxnSpPr>
        <p:spPr>
          <a:xfrm>
            <a:off x="3755905" y="2628734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60A184-4963-4A34-82B3-F13AAD74364D}"/>
              </a:ext>
            </a:extLst>
          </p:cNvPr>
          <p:cNvSpPr txBox="1"/>
          <p:nvPr/>
        </p:nvSpPr>
        <p:spPr>
          <a:xfrm>
            <a:off x="3659994" y="2300894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39C574-2342-4BE5-9AF4-21D1A561EDD8}"/>
              </a:ext>
            </a:extLst>
          </p:cNvPr>
          <p:cNvCxnSpPr>
            <a:cxnSpLocks/>
          </p:cNvCxnSpPr>
          <p:nvPr/>
        </p:nvCxnSpPr>
        <p:spPr>
          <a:xfrm flipV="1">
            <a:off x="3564932" y="2867250"/>
            <a:ext cx="1729569" cy="1321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FBC5D3C-F80F-449E-8626-E6FBB19D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171" y="4174103"/>
            <a:ext cx="2624216" cy="13742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C3FA083-55F6-4FDE-8AFB-484F7A04E1D4}"/>
              </a:ext>
            </a:extLst>
          </p:cNvPr>
          <p:cNvSpPr txBox="1"/>
          <p:nvPr/>
        </p:nvSpPr>
        <p:spPr>
          <a:xfrm>
            <a:off x="6615397" y="3241831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Brake()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66A748-720A-4B15-A5CC-2A80A36B887B}"/>
              </a:ext>
            </a:extLst>
          </p:cNvPr>
          <p:cNvCxnSpPr>
            <a:cxnSpLocks/>
          </p:cNvCxnSpPr>
          <p:nvPr/>
        </p:nvCxnSpPr>
        <p:spPr>
          <a:xfrm>
            <a:off x="7398950" y="3178383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566475"/>
      </p:ext>
    </p:extLst>
  </p:cSld>
  <p:clrMapOvr>
    <a:masterClrMapping/>
  </p:clrMapOvr>
  <p:transition spd="slow">
    <p:push dir="u"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2AAB9-1240-4A82-A184-8EC5F52B5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Nested Messages</a:t>
            </a:r>
            <a:endParaRPr lang="en-IN" dirty="0"/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E7116AD-FE90-4FE4-8010-6A864A505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 message that is invoked because of another message is called nested message</a:t>
            </a:r>
          </a:p>
          <a:p>
            <a:r>
              <a:rPr lang="en-IN"/>
              <a:t>The number scheme for such nested message uses the base message number followed by new number e.g. 1.1 MessageX()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950A1-156B-4683-97A5-382C8AB6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8FF67F-7E20-4839-98D5-D78A09A9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184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DF37E7-9F21-453F-8A3D-ADA749C25810}"/>
              </a:ext>
            </a:extLst>
          </p:cNvPr>
          <p:cNvCxnSpPr>
            <a:cxnSpLocks/>
          </p:cNvCxnSpPr>
          <p:nvPr/>
        </p:nvCxnSpPr>
        <p:spPr>
          <a:xfrm>
            <a:off x="3149996" y="5364663"/>
            <a:ext cx="2046126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32AC5A3-4F21-49B1-A726-0B2A1BD8166C}"/>
              </a:ext>
            </a:extLst>
          </p:cNvPr>
          <p:cNvSpPr/>
          <p:nvPr/>
        </p:nvSpPr>
        <p:spPr>
          <a:xfrm>
            <a:off x="1222342" y="4977484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3115D6-F325-4EBD-B31E-26703EDB18D7}"/>
              </a:ext>
            </a:extLst>
          </p:cNvPr>
          <p:cNvSpPr/>
          <p:nvPr/>
        </p:nvSpPr>
        <p:spPr>
          <a:xfrm>
            <a:off x="5196122" y="4977484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798916-6833-4FB5-8B13-2B3843EC6F18}"/>
              </a:ext>
            </a:extLst>
          </p:cNvPr>
          <p:cNvCxnSpPr>
            <a:cxnSpLocks/>
          </p:cNvCxnSpPr>
          <p:nvPr/>
        </p:nvCxnSpPr>
        <p:spPr>
          <a:xfrm>
            <a:off x="3704437" y="5084576"/>
            <a:ext cx="115232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F30EF03-1642-4532-84AE-1D1C613AE81A}"/>
              </a:ext>
            </a:extLst>
          </p:cNvPr>
          <p:cNvSpPr txBox="1"/>
          <p:nvPr/>
        </p:nvSpPr>
        <p:spPr>
          <a:xfrm>
            <a:off x="3568074" y="4605979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0405DE-4CF3-4975-AD49-F486643B14AA}"/>
              </a:ext>
            </a:extLst>
          </p:cNvPr>
          <p:cNvSpPr/>
          <p:nvPr/>
        </p:nvSpPr>
        <p:spPr>
          <a:xfrm>
            <a:off x="9169902" y="4977484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obj3:class3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F1CDE-903A-42A5-A3D5-EB5415C9D74B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7123776" y="5364663"/>
            <a:ext cx="2046126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05B1B5-EB55-4898-BDE7-250FE14C9F3B}"/>
              </a:ext>
            </a:extLst>
          </p:cNvPr>
          <p:cNvCxnSpPr>
            <a:cxnSpLocks/>
          </p:cNvCxnSpPr>
          <p:nvPr/>
        </p:nvCxnSpPr>
        <p:spPr>
          <a:xfrm>
            <a:off x="7644841" y="5117527"/>
            <a:ext cx="115232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273E2C-0759-4F6D-8BCE-87903C8BA7F1}"/>
              </a:ext>
            </a:extLst>
          </p:cNvPr>
          <p:cNvSpPr txBox="1"/>
          <p:nvPr/>
        </p:nvSpPr>
        <p:spPr>
          <a:xfrm>
            <a:off x="7390289" y="4638930"/>
            <a:ext cx="166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1.1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MessageX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D67E1F-22E2-4A73-84DD-E2A62C8FCD93}"/>
              </a:ext>
            </a:extLst>
          </p:cNvPr>
          <p:cNvCxnSpPr>
            <a:cxnSpLocks/>
          </p:cNvCxnSpPr>
          <p:nvPr/>
        </p:nvCxnSpPr>
        <p:spPr>
          <a:xfrm>
            <a:off x="3704437" y="5584196"/>
            <a:ext cx="115232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9935FA-6572-46E5-9329-CD7980EE09FE}"/>
              </a:ext>
            </a:extLst>
          </p:cNvPr>
          <p:cNvCxnSpPr>
            <a:cxnSpLocks/>
          </p:cNvCxnSpPr>
          <p:nvPr/>
        </p:nvCxnSpPr>
        <p:spPr>
          <a:xfrm>
            <a:off x="7644841" y="5617147"/>
            <a:ext cx="115232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8B2BA2-C761-4DFC-81F7-C84A8ED555DD}"/>
              </a:ext>
            </a:extLst>
          </p:cNvPr>
          <p:cNvSpPr txBox="1"/>
          <p:nvPr/>
        </p:nvSpPr>
        <p:spPr>
          <a:xfrm>
            <a:off x="3568074" y="5773000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MessageB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786CA7-7448-4B8E-A71A-B3023C9C1C3C}"/>
              </a:ext>
            </a:extLst>
          </p:cNvPr>
          <p:cNvSpPr txBox="1"/>
          <p:nvPr/>
        </p:nvSpPr>
        <p:spPr>
          <a:xfrm>
            <a:off x="7390289" y="5805951"/>
            <a:ext cx="166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2.1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MessageY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1949543"/>
      </p:ext>
    </p:extLst>
  </p:cSld>
  <p:clrMapOvr>
    <a:masterClrMapping/>
  </p:clrMapOvr>
  <p:transition spd="slow">
    <p:push dir="u"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424E-073D-4A58-8490-E1642F1A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3EF07-1CD3-4722-9814-89D64AABE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A6EFD-D89B-45C0-A40E-CBDDA3B5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185</a:t>
            </a:fld>
            <a:endParaRPr lang="en-IN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69D425-7AF3-4939-A83B-1DE9F73B04B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583930" y="3017677"/>
            <a:ext cx="2375012" cy="465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8E37C-5908-4F48-BD10-51BDA07B6454}"/>
              </a:ext>
            </a:extLst>
          </p:cNvPr>
          <p:cNvSpPr/>
          <p:nvPr/>
        </p:nvSpPr>
        <p:spPr>
          <a:xfrm>
            <a:off x="1980932" y="2653735"/>
            <a:ext cx="1602998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driver:Driver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17AF2-0B85-4AF9-8902-09F4159FD717}"/>
              </a:ext>
            </a:extLst>
          </p:cNvPr>
          <p:cNvSpPr/>
          <p:nvPr/>
        </p:nvSpPr>
        <p:spPr>
          <a:xfrm>
            <a:off x="5958942" y="2658391"/>
            <a:ext cx="1688549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bmw:Car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CE63FA-8B16-4C54-80C6-0C60F51D21A8}"/>
              </a:ext>
            </a:extLst>
          </p:cNvPr>
          <p:cNvCxnSpPr>
            <a:cxnSpLocks/>
          </p:cNvCxnSpPr>
          <p:nvPr/>
        </p:nvCxnSpPr>
        <p:spPr>
          <a:xfrm>
            <a:off x="4063806" y="2282336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9151550-BB44-4551-8574-3AEE4C096CD4}"/>
              </a:ext>
            </a:extLst>
          </p:cNvPr>
          <p:cNvCxnSpPr>
            <a:cxnSpLocks/>
          </p:cNvCxnSpPr>
          <p:nvPr/>
        </p:nvCxnSpPr>
        <p:spPr>
          <a:xfrm>
            <a:off x="4085381" y="2748434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5C7853A-0675-4E28-8341-14058149A7CA}"/>
              </a:ext>
            </a:extLst>
          </p:cNvPr>
          <p:cNvSpPr txBox="1"/>
          <p:nvPr/>
        </p:nvSpPr>
        <p:spPr>
          <a:xfrm>
            <a:off x="3978573" y="1884434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Start()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2EDDE8-4874-4E01-AB83-8313A213F7AA}"/>
              </a:ext>
            </a:extLst>
          </p:cNvPr>
          <p:cNvSpPr txBox="1"/>
          <p:nvPr/>
        </p:nvSpPr>
        <p:spPr>
          <a:xfrm>
            <a:off x="3351861" y="2442761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Accelerate(amount)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746EA7-92C1-495E-AEE5-5EF7F348987F}"/>
              </a:ext>
            </a:extLst>
          </p:cNvPr>
          <p:cNvCxnSpPr>
            <a:cxnSpLocks/>
          </p:cNvCxnSpPr>
          <p:nvPr/>
        </p:nvCxnSpPr>
        <p:spPr>
          <a:xfrm>
            <a:off x="442336" y="2770601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60A184-4963-4A34-82B3-F13AAD74364D}"/>
              </a:ext>
            </a:extLst>
          </p:cNvPr>
          <p:cNvSpPr txBox="1"/>
          <p:nvPr/>
        </p:nvSpPr>
        <p:spPr>
          <a:xfrm>
            <a:off x="346425" y="2442761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drive()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39C574-2342-4BE5-9AF4-21D1A561EDD8}"/>
              </a:ext>
            </a:extLst>
          </p:cNvPr>
          <p:cNvCxnSpPr>
            <a:cxnSpLocks/>
          </p:cNvCxnSpPr>
          <p:nvPr/>
        </p:nvCxnSpPr>
        <p:spPr>
          <a:xfrm flipV="1">
            <a:off x="251363" y="3009117"/>
            <a:ext cx="1729569" cy="1321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CFBC5D3C-F80F-449E-8626-E6FBB19D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896" y="4357470"/>
            <a:ext cx="2624216" cy="13742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C3FA083-55F6-4FDE-8AFB-484F7A04E1D4}"/>
              </a:ext>
            </a:extLst>
          </p:cNvPr>
          <p:cNvSpPr txBox="1"/>
          <p:nvPr/>
        </p:nvSpPr>
        <p:spPr>
          <a:xfrm>
            <a:off x="3301828" y="3383698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Brake()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66A748-720A-4B15-A5CC-2A80A36B887B}"/>
              </a:ext>
            </a:extLst>
          </p:cNvPr>
          <p:cNvCxnSpPr>
            <a:cxnSpLocks/>
          </p:cNvCxnSpPr>
          <p:nvPr/>
        </p:nvCxnSpPr>
        <p:spPr>
          <a:xfrm>
            <a:off x="4085381" y="3320250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0DB639-87C6-40D6-9BAF-E6DCFD8D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82" y="4353978"/>
            <a:ext cx="3964644" cy="14949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49DD4E-499C-41A6-AEC5-2B5DB77ED405}"/>
              </a:ext>
            </a:extLst>
          </p:cNvPr>
          <p:cNvCxnSpPr>
            <a:cxnSpLocks/>
          </p:cNvCxnSpPr>
          <p:nvPr/>
        </p:nvCxnSpPr>
        <p:spPr>
          <a:xfrm>
            <a:off x="7647491" y="3004461"/>
            <a:ext cx="1712206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16E5254-D746-4314-BA10-694146AEE42E}"/>
              </a:ext>
            </a:extLst>
          </p:cNvPr>
          <p:cNvSpPr/>
          <p:nvPr/>
        </p:nvSpPr>
        <p:spPr>
          <a:xfrm>
            <a:off x="9359697" y="2658391"/>
            <a:ext cx="2274006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brakeSystem:BrakeSystem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0AA79B-514A-4AA9-84C9-660D9E2B1A17}"/>
              </a:ext>
            </a:extLst>
          </p:cNvPr>
          <p:cNvCxnSpPr>
            <a:cxnSpLocks/>
          </p:cNvCxnSpPr>
          <p:nvPr/>
        </p:nvCxnSpPr>
        <p:spPr>
          <a:xfrm>
            <a:off x="7876304" y="2856826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6D1DB1A-8578-4F67-8ABB-9E8C5716C562}"/>
              </a:ext>
            </a:extLst>
          </p:cNvPr>
          <p:cNvSpPr txBox="1"/>
          <p:nvPr/>
        </p:nvSpPr>
        <p:spPr>
          <a:xfrm>
            <a:off x="7791071" y="2458924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3.1. Engage</a:t>
            </a:r>
          </a:p>
        </p:txBody>
      </p:sp>
    </p:spTree>
    <p:extLst>
      <p:ext uri="{BB962C8B-B14F-4D97-AF65-F5344CB8AC3E}">
        <p14:creationId xmlns:p14="http://schemas.microsoft.com/office/powerpoint/2010/main" val="147487649"/>
      </p:ext>
    </p:extLst>
  </p:cSld>
  <p:clrMapOvr>
    <a:masterClrMapping/>
  </p:clrMapOvr>
  <p:transition spd="slow">
    <p:push dir="u"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2901-FFCA-41CE-A70D-49D86D46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Concurrent Messages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70C18-D0DE-4D91-A6BE-C0F9FA64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10538"/>
          </a:xfrm>
        </p:spPr>
        <p:txBody>
          <a:bodyPr/>
          <a:lstStyle/>
          <a:p>
            <a:r>
              <a:rPr lang="en-IN" dirty="0"/>
              <a:t>These are represented using number and letter notation e.g. 2.a. </a:t>
            </a:r>
            <a:r>
              <a:rPr lang="en-IN" dirty="0" err="1"/>
              <a:t>MessageX</a:t>
            </a:r>
            <a:r>
              <a:rPr lang="en-IN" dirty="0"/>
              <a:t>(), 2.b. </a:t>
            </a:r>
            <a:r>
              <a:rPr lang="en-IN" dirty="0" err="1"/>
              <a:t>MessageY</a:t>
            </a:r>
            <a:r>
              <a:rPr lang="en-IN" dirty="0"/>
              <a:t>(), etc</a:t>
            </a:r>
          </a:p>
          <a:p>
            <a:r>
              <a:rPr lang="en-IN" dirty="0"/>
              <a:t>The other notation is to use an open arrowhead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1E27C88-A34F-44F6-A77D-1748A79F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BDAC0B5-17B5-4C5F-B456-57E27CFE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234554E-772B-4FC5-96DA-FB5414D9535C}" type="slidenum">
              <a:rPr lang="en-IN" smtClean="0"/>
              <a:pPr/>
              <a:t>186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3264540-C248-49DF-97AA-F8BE9E121356}"/>
              </a:ext>
            </a:extLst>
          </p:cNvPr>
          <p:cNvCxnSpPr>
            <a:cxnSpLocks/>
          </p:cNvCxnSpPr>
          <p:nvPr/>
        </p:nvCxnSpPr>
        <p:spPr>
          <a:xfrm>
            <a:off x="2299536" y="3922322"/>
            <a:ext cx="212760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0DD925B-1BE8-4172-B3B2-AD8B5125C0C7}"/>
              </a:ext>
            </a:extLst>
          </p:cNvPr>
          <p:cNvSpPr/>
          <p:nvPr/>
        </p:nvSpPr>
        <p:spPr>
          <a:xfrm>
            <a:off x="884222" y="3645484"/>
            <a:ext cx="1394190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BD8EE-2743-421A-90C6-F0BE0AA925C8}"/>
              </a:ext>
            </a:extLst>
          </p:cNvPr>
          <p:cNvSpPr/>
          <p:nvPr/>
        </p:nvSpPr>
        <p:spPr>
          <a:xfrm>
            <a:off x="4466498" y="3645485"/>
            <a:ext cx="1363203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2A4F5-DDC9-45C2-8F84-D5AFC2880E63}"/>
              </a:ext>
            </a:extLst>
          </p:cNvPr>
          <p:cNvCxnSpPr>
            <a:cxnSpLocks/>
          </p:cNvCxnSpPr>
          <p:nvPr/>
        </p:nvCxnSpPr>
        <p:spPr>
          <a:xfrm>
            <a:off x="2548671" y="3705346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366D92-E755-4E57-8D3A-88A360285060}"/>
              </a:ext>
            </a:extLst>
          </p:cNvPr>
          <p:cNvCxnSpPr>
            <a:cxnSpLocks/>
          </p:cNvCxnSpPr>
          <p:nvPr/>
        </p:nvCxnSpPr>
        <p:spPr>
          <a:xfrm>
            <a:off x="2548671" y="4163128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9601F66-03DE-4D04-9CB2-3CCF8F9427BC}"/>
              </a:ext>
            </a:extLst>
          </p:cNvPr>
          <p:cNvSpPr txBox="1"/>
          <p:nvPr/>
        </p:nvSpPr>
        <p:spPr>
          <a:xfrm>
            <a:off x="2659932" y="3226749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2D16DA-5CB4-48A9-99B9-111CC6145435}"/>
              </a:ext>
            </a:extLst>
          </p:cNvPr>
          <p:cNvSpPr txBox="1"/>
          <p:nvPr/>
        </p:nvSpPr>
        <p:spPr>
          <a:xfrm>
            <a:off x="2299536" y="4216812"/>
            <a:ext cx="1804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2.a.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MessageX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2.b.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MessageY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2.c.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MessageZ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B9D36F-0EAE-4BE0-9F7B-187295708FE3}"/>
              </a:ext>
            </a:extLst>
          </p:cNvPr>
          <p:cNvCxnSpPr>
            <a:cxnSpLocks/>
          </p:cNvCxnSpPr>
          <p:nvPr/>
        </p:nvCxnSpPr>
        <p:spPr>
          <a:xfrm flipH="1">
            <a:off x="1327380" y="4393632"/>
            <a:ext cx="1128785" cy="923827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EFADB0-57EA-48B5-8518-A6B78D85E98A}"/>
              </a:ext>
            </a:extLst>
          </p:cNvPr>
          <p:cNvCxnSpPr>
            <a:cxnSpLocks/>
          </p:cNvCxnSpPr>
          <p:nvPr/>
        </p:nvCxnSpPr>
        <p:spPr>
          <a:xfrm flipH="1">
            <a:off x="1368386" y="4663256"/>
            <a:ext cx="1128786" cy="64990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120C13-BE76-4CB2-9DE3-D172F18B5182}"/>
              </a:ext>
            </a:extLst>
          </p:cNvPr>
          <p:cNvCxnSpPr>
            <a:cxnSpLocks/>
          </p:cNvCxnSpPr>
          <p:nvPr/>
        </p:nvCxnSpPr>
        <p:spPr>
          <a:xfrm flipH="1">
            <a:off x="1368385" y="4928611"/>
            <a:ext cx="1128787" cy="384553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C99AD5-C7DF-4B46-AB90-2A5AD1B40F98}"/>
              </a:ext>
            </a:extLst>
          </p:cNvPr>
          <p:cNvGrpSpPr/>
          <p:nvPr/>
        </p:nvGrpSpPr>
        <p:grpSpPr>
          <a:xfrm>
            <a:off x="250842" y="4980761"/>
            <a:ext cx="1365796" cy="1130056"/>
            <a:chOff x="8625017" y="4308389"/>
            <a:chExt cx="1598140" cy="955589"/>
          </a:xfrm>
        </p:grpSpPr>
        <p:sp>
          <p:nvSpPr>
            <p:cNvPr id="12" name="Rectangle: Folded Corner 11">
              <a:extLst>
                <a:ext uri="{FF2B5EF4-FFF2-40B4-BE49-F238E27FC236}">
                  <a16:creationId xmlns:a16="http://schemas.microsoft.com/office/drawing/2014/main" id="{FBE90DD5-8B8A-40FD-96A7-097800A75B99}"/>
                </a:ext>
              </a:extLst>
            </p:cNvPr>
            <p:cNvSpPr/>
            <p:nvPr/>
          </p:nvSpPr>
          <p:spPr>
            <a:xfrm rot="10800000" flipH="1">
              <a:off x="8625017" y="4308389"/>
              <a:ext cx="1598140" cy="955589"/>
            </a:xfrm>
            <a:prstGeom prst="foldedCorner">
              <a:avLst>
                <a:gd name="adj" fmla="val 34849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IN" sz="1600" dirty="0">
                <a:solidFill>
                  <a:schemeClr val="dk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CDE585-247D-47E8-BACC-9308D5C52FB2}"/>
                </a:ext>
              </a:extLst>
            </p:cNvPr>
            <p:cNvSpPr txBox="1"/>
            <p:nvPr/>
          </p:nvSpPr>
          <p:spPr>
            <a:xfrm>
              <a:off x="8625017" y="4408472"/>
              <a:ext cx="1563148" cy="62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Concurrent messages i.e. invoked at the same time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E2C26F-5E1B-47C0-8952-AADE1D73E34E}"/>
              </a:ext>
            </a:extLst>
          </p:cNvPr>
          <p:cNvCxnSpPr>
            <a:cxnSpLocks/>
          </p:cNvCxnSpPr>
          <p:nvPr/>
        </p:nvCxnSpPr>
        <p:spPr>
          <a:xfrm>
            <a:off x="7930792" y="3922321"/>
            <a:ext cx="212760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540AE-7228-4B3C-ACD0-C46282291839}"/>
              </a:ext>
            </a:extLst>
          </p:cNvPr>
          <p:cNvSpPr/>
          <p:nvPr/>
        </p:nvSpPr>
        <p:spPr>
          <a:xfrm>
            <a:off x="6515478" y="3645483"/>
            <a:ext cx="1394190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C3EAE5-9F8B-4E4F-8541-9FF51357E144}"/>
              </a:ext>
            </a:extLst>
          </p:cNvPr>
          <p:cNvSpPr/>
          <p:nvPr/>
        </p:nvSpPr>
        <p:spPr>
          <a:xfrm>
            <a:off x="10097754" y="3645484"/>
            <a:ext cx="1363203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41392-AE5E-4738-B774-B5FF414E94EC}"/>
              </a:ext>
            </a:extLst>
          </p:cNvPr>
          <p:cNvCxnSpPr>
            <a:cxnSpLocks/>
          </p:cNvCxnSpPr>
          <p:nvPr/>
        </p:nvCxnSpPr>
        <p:spPr>
          <a:xfrm>
            <a:off x="8179927" y="3705345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385517-0EFA-49B0-A15D-E4BB7E523838}"/>
              </a:ext>
            </a:extLst>
          </p:cNvPr>
          <p:cNvCxnSpPr>
            <a:cxnSpLocks/>
          </p:cNvCxnSpPr>
          <p:nvPr/>
        </p:nvCxnSpPr>
        <p:spPr>
          <a:xfrm>
            <a:off x="8179927" y="4163127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1D21332-D427-4A99-89EF-8EAF6A7B8EB3}"/>
              </a:ext>
            </a:extLst>
          </p:cNvPr>
          <p:cNvSpPr txBox="1"/>
          <p:nvPr/>
        </p:nvSpPr>
        <p:spPr>
          <a:xfrm>
            <a:off x="8291188" y="3226748"/>
            <a:ext cx="1425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1838D4-0387-44C9-A74A-F792A5504D57}"/>
              </a:ext>
            </a:extLst>
          </p:cNvPr>
          <p:cNvSpPr txBox="1"/>
          <p:nvPr/>
        </p:nvSpPr>
        <p:spPr>
          <a:xfrm>
            <a:off x="8092280" y="4256265"/>
            <a:ext cx="1804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2.MessageX()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2.MessageY()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2.MessageZ()</a:t>
            </a:r>
          </a:p>
        </p:txBody>
      </p:sp>
    </p:spTree>
    <p:extLst>
      <p:ext uri="{BB962C8B-B14F-4D97-AF65-F5344CB8AC3E}">
        <p14:creationId xmlns:p14="http://schemas.microsoft.com/office/powerpoint/2010/main" val="2328721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896137-B240-4208-8BE9-2491D6AA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250EF-D4F0-4A2B-94D4-80CBF810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5AD14-E2AB-4989-99DB-E519D5680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187</a:t>
            </a:fld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CCB4EC-90F6-449C-8180-96FC148EB60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185579" y="3609141"/>
            <a:ext cx="2375012" cy="465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9F0D30C-E96D-4855-A724-933303BD1CF3}"/>
              </a:ext>
            </a:extLst>
          </p:cNvPr>
          <p:cNvSpPr/>
          <p:nvPr/>
        </p:nvSpPr>
        <p:spPr>
          <a:xfrm>
            <a:off x="1582581" y="3245199"/>
            <a:ext cx="1602998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driver:Driver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489A6B-1D2C-4212-A9E0-B0C56F26AF03}"/>
              </a:ext>
            </a:extLst>
          </p:cNvPr>
          <p:cNvSpPr/>
          <p:nvPr/>
        </p:nvSpPr>
        <p:spPr>
          <a:xfrm>
            <a:off x="5560591" y="3249855"/>
            <a:ext cx="1688549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bmw:Car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470B61-A117-42CF-8E18-CD605BE744F3}"/>
              </a:ext>
            </a:extLst>
          </p:cNvPr>
          <p:cNvCxnSpPr>
            <a:cxnSpLocks/>
          </p:cNvCxnSpPr>
          <p:nvPr/>
        </p:nvCxnSpPr>
        <p:spPr>
          <a:xfrm>
            <a:off x="3665455" y="2873800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B542CF-1269-4A8C-80A6-7E40655E8F89}"/>
              </a:ext>
            </a:extLst>
          </p:cNvPr>
          <p:cNvCxnSpPr>
            <a:cxnSpLocks/>
          </p:cNvCxnSpPr>
          <p:nvPr/>
        </p:nvCxnSpPr>
        <p:spPr>
          <a:xfrm>
            <a:off x="3687030" y="3339898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C4BF1BD-8570-4283-9C24-0DBC936725AE}"/>
              </a:ext>
            </a:extLst>
          </p:cNvPr>
          <p:cNvSpPr txBox="1"/>
          <p:nvPr/>
        </p:nvSpPr>
        <p:spPr>
          <a:xfrm>
            <a:off x="3580222" y="2475898"/>
            <a:ext cx="142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Start()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F636C-EAC7-4327-B369-B1F28DA2D769}"/>
              </a:ext>
            </a:extLst>
          </p:cNvPr>
          <p:cNvSpPr txBox="1"/>
          <p:nvPr/>
        </p:nvSpPr>
        <p:spPr>
          <a:xfrm>
            <a:off x="2953510" y="3034225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Accelerate(amount)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5A40A9-5AD7-423A-8024-DF755D15C85A}"/>
              </a:ext>
            </a:extLst>
          </p:cNvPr>
          <p:cNvSpPr txBox="1"/>
          <p:nvPr/>
        </p:nvSpPr>
        <p:spPr>
          <a:xfrm>
            <a:off x="2903477" y="3975162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 Brake()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4B665E-10E7-46A8-A7F6-4F7256650BD0}"/>
              </a:ext>
            </a:extLst>
          </p:cNvPr>
          <p:cNvCxnSpPr>
            <a:cxnSpLocks/>
          </p:cNvCxnSpPr>
          <p:nvPr/>
        </p:nvCxnSpPr>
        <p:spPr>
          <a:xfrm>
            <a:off x="3687030" y="3911714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B497E5-FA85-4616-982B-9862495035F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9140" y="3603097"/>
            <a:ext cx="2375012" cy="465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BC0A2-89E8-41E8-A890-E44954CE7637}"/>
              </a:ext>
            </a:extLst>
          </p:cNvPr>
          <p:cNvSpPr/>
          <p:nvPr/>
        </p:nvSpPr>
        <p:spPr>
          <a:xfrm>
            <a:off x="9624152" y="3243811"/>
            <a:ext cx="1688549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brkLt:Light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8B37C4-6430-43C2-BB4D-FAAB19E7EF03}"/>
              </a:ext>
            </a:extLst>
          </p:cNvPr>
          <p:cNvSpPr txBox="1"/>
          <p:nvPr/>
        </p:nvSpPr>
        <p:spPr>
          <a:xfrm>
            <a:off x="7108089" y="3114378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3.1. 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SwitchOn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8A9680-624D-4B34-A5F6-2550A2721A15}"/>
              </a:ext>
            </a:extLst>
          </p:cNvPr>
          <p:cNvCxnSpPr>
            <a:cxnSpLocks/>
          </p:cNvCxnSpPr>
          <p:nvPr/>
        </p:nvCxnSpPr>
        <p:spPr>
          <a:xfrm>
            <a:off x="7889476" y="3455047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8DBD79-A912-464C-B83E-965B3BD94F3D}"/>
              </a:ext>
            </a:extLst>
          </p:cNvPr>
          <p:cNvCxnSpPr>
            <a:cxnSpLocks/>
          </p:cNvCxnSpPr>
          <p:nvPr/>
        </p:nvCxnSpPr>
        <p:spPr>
          <a:xfrm>
            <a:off x="6404866" y="4600237"/>
            <a:ext cx="2853231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9B957D-6CD6-4749-BF90-B8870CBE2B31}"/>
              </a:ext>
            </a:extLst>
          </p:cNvPr>
          <p:cNvSpPr/>
          <p:nvPr/>
        </p:nvSpPr>
        <p:spPr>
          <a:xfrm>
            <a:off x="9258097" y="4254167"/>
            <a:ext cx="2274006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brakeSystem:BrakeSystem</a:t>
            </a:r>
            <a:endParaRPr lang="en-IN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4F3906-C0C0-408E-BECA-300E1F15FAE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404866" y="3977739"/>
            <a:ext cx="0" cy="622498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78DE69-8342-4547-9454-E83F002D8ACC}"/>
              </a:ext>
            </a:extLst>
          </p:cNvPr>
          <p:cNvSpPr txBox="1"/>
          <p:nvPr/>
        </p:nvSpPr>
        <p:spPr>
          <a:xfrm>
            <a:off x="6600983" y="4086972"/>
            <a:ext cx="26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3.1. Engage()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6FC63B-EE62-446B-8664-46A4A909F2DB}"/>
              </a:ext>
            </a:extLst>
          </p:cNvPr>
          <p:cNvCxnSpPr>
            <a:cxnSpLocks/>
          </p:cNvCxnSpPr>
          <p:nvPr/>
        </p:nvCxnSpPr>
        <p:spPr>
          <a:xfrm>
            <a:off x="7382370" y="4427641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75523"/>
      </p:ext>
    </p:extLst>
  </p:cSld>
  <p:clrMapOvr>
    <a:masterClrMapping/>
  </p:clrMapOvr>
  <p:transition spd="slow">
    <p:push dir="u"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B70E-EC5F-4726-84FD-A25A66139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Conditional Messages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E726D-541B-418D-BC17-AC2A2C7DE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2045"/>
          </a:xfrm>
        </p:spPr>
        <p:txBody>
          <a:bodyPr/>
          <a:lstStyle/>
          <a:p>
            <a:r>
              <a:rPr lang="en-IN"/>
              <a:t>Some messages have to be sent based on a condition</a:t>
            </a:r>
          </a:p>
          <a:p>
            <a:r>
              <a:rPr lang="en-IN"/>
              <a:t>The conditions for such messages are represented as guards</a:t>
            </a:r>
          </a:p>
          <a:p>
            <a:r>
              <a:rPr lang="en-IN"/>
              <a:t>A guard is made up of a boolean statement, usually represented through pseudocode</a:t>
            </a:r>
          </a:p>
          <a:p>
            <a:endParaRPr lang="en-IN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36499A7-ED7C-418A-94F7-525ABED0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A2D759-8215-4593-96B7-07412FB5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188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DBF83C5-3296-4654-9738-C07E58E4325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387520" y="4932027"/>
            <a:ext cx="343517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91160BA-1787-4CE6-AA6B-C58DF39015AD}"/>
              </a:ext>
            </a:extLst>
          </p:cNvPr>
          <p:cNvSpPr/>
          <p:nvPr/>
        </p:nvSpPr>
        <p:spPr>
          <a:xfrm>
            <a:off x="2459866" y="4544848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1F754-A44F-48CA-B6FC-A9A6D64C22AF}"/>
              </a:ext>
            </a:extLst>
          </p:cNvPr>
          <p:cNvSpPr/>
          <p:nvPr/>
        </p:nvSpPr>
        <p:spPr>
          <a:xfrm>
            <a:off x="7822698" y="4544848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A397F1-CE36-43AF-AF7C-6FB39CD40EC7}"/>
              </a:ext>
            </a:extLst>
          </p:cNvPr>
          <p:cNvCxnSpPr>
            <a:cxnSpLocks/>
          </p:cNvCxnSpPr>
          <p:nvPr/>
        </p:nvCxnSpPr>
        <p:spPr>
          <a:xfrm>
            <a:off x="5281325" y="4651940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69E446-700B-47AC-BEFD-60B5B8AC887E}"/>
              </a:ext>
            </a:extLst>
          </p:cNvPr>
          <p:cNvCxnSpPr>
            <a:cxnSpLocks/>
          </p:cNvCxnSpPr>
          <p:nvPr/>
        </p:nvCxnSpPr>
        <p:spPr>
          <a:xfrm>
            <a:off x="5281325" y="5189268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944CB8-93F8-40BF-A62A-9963EBA1E476}"/>
              </a:ext>
            </a:extLst>
          </p:cNvPr>
          <p:cNvSpPr txBox="1"/>
          <p:nvPr/>
        </p:nvSpPr>
        <p:spPr>
          <a:xfrm>
            <a:off x="4890053" y="4173343"/>
            <a:ext cx="2430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[x &gt; y] 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32576-DFF6-4661-847C-1128BC0E09D1}"/>
              </a:ext>
            </a:extLst>
          </p:cNvPr>
          <p:cNvSpPr txBox="1"/>
          <p:nvPr/>
        </p:nvSpPr>
        <p:spPr>
          <a:xfrm>
            <a:off x="4693916" y="5319206"/>
            <a:ext cx="2775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[c = true] 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MessageB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5956712"/>
      </p:ext>
    </p:extLst>
  </p:cSld>
  <p:clrMapOvr>
    <a:masterClrMapping/>
  </p:clrMapOvr>
  <p:transition spd="slow">
    <p:push dir="u"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6E21-2792-4C30-9A65-6B1D4992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45FFC-F559-4402-88E0-B55711BD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19610-CDE9-4849-8CB7-41B4BE46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189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09A168-9C8B-42BD-BA0D-C2C430B1CB9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34113" y="3319430"/>
            <a:ext cx="2375012" cy="4656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6EEBB0A-6E98-45DB-ACA5-5758857AF417}"/>
              </a:ext>
            </a:extLst>
          </p:cNvPr>
          <p:cNvSpPr/>
          <p:nvPr/>
        </p:nvSpPr>
        <p:spPr>
          <a:xfrm>
            <a:off x="3331115" y="2955488"/>
            <a:ext cx="1602998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driver:Driver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970356-F503-41FB-9464-76D482C26AB4}"/>
              </a:ext>
            </a:extLst>
          </p:cNvPr>
          <p:cNvSpPr/>
          <p:nvPr/>
        </p:nvSpPr>
        <p:spPr>
          <a:xfrm>
            <a:off x="7309125" y="2960144"/>
            <a:ext cx="1688549" cy="72788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bmw:Car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8F6441-45DD-4F0F-BEC6-A753665E1B73}"/>
              </a:ext>
            </a:extLst>
          </p:cNvPr>
          <p:cNvCxnSpPr>
            <a:cxnSpLocks/>
          </p:cNvCxnSpPr>
          <p:nvPr/>
        </p:nvCxnSpPr>
        <p:spPr>
          <a:xfrm>
            <a:off x="5494329" y="3076391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D91C7A-48F2-4DAB-8E2F-56C4D138FEE2}"/>
              </a:ext>
            </a:extLst>
          </p:cNvPr>
          <p:cNvSpPr txBox="1"/>
          <p:nvPr/>
        </p:nvSpPr>
        <p:spPr>
          <a:xfrm>
            <a:off x="5171604" y="2712449"/>
            <a:ext cx="1900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[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fuelLevel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0] : Start()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4BC846-DF4C-4335-82AC-14A054C52540}"/>
              </a:ext>
            </a:extLst>
          </p:cNvPr>
          <p:cNvCxnSpPr>
            <a:cxnSpLocks/>
          </p:cNvCxnSpPr>
          <p:nvPr/>
        </p:nvCxnSpPr>
        <p:spPr>
          <a:xfrm>
            <a:off x="5494329" y="3567481"/>
            <a:ext cx="123322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04E06-9739-4F3A-8367-10FD8C47E455}"/>
              </a:ext>
            </a:extLst>
          </p:cNvPr>
          <p:cNvSpPr txBox="1"/>
          <p:nvPr/>
        </p:nvSpPr>
        <p:spPr>
          <a:xfrm>
            <a:off x="4952251" y="3683372"/>
            <a:ext cx="2364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[gear != neutral] : Accelerate()</a:t>
            </a:r>
          </a:p>
        </p:txBody>
      </p:sp>
    </p:spTree>
    <p:extLst>
      <p:ext uri="{BB962C8B-B14F-4D97-AF65-F5344CB8AC3E}">
        <p14:creationId xmlns:p14="http://schemas.microsoft.com/office/powerpoint/2010/main" val="320012234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Algorithmic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Decomposes the problem into algorithms</a:t>
            </a:r>
          </a:p>
          <a:p>
            <a:r>
              <a:rPr lang="en-IN" sz="3600" dirty="0"/>
              <a:t>Each algorithm is part of a series of steps (part of overall process)</a:t>
            </a:r>
          </a:p>
          <a:p>
            <a:r>
              <a:rPr lang="en-IN" sz="3600" dirty="0"/>
              <a:t>Typically, a top-down approach</a:t>
            </a:r>
          </a:p>
          <a:p>
            <a:pPr lvl="1"/>
            <a:r>
              <a:rPr lang="en-IN" sz="3200" dirty="0"/>
              <a:t>start with a big picture</a:t>
            </a:r>
          </a:p>
          <a:p>
            <a:pPr lvl="1"/>
            <a:r>
              <a:rPr lang="en-IN" sz="3200" dirty="0"/>
              <a:t>break down into smaller chunks</a:t>
            </a:r>
          </a:p>
          <a:p>
            <a:r>
              <a:rPr lang="en-IN" sz="3600" dirty="0"/>
              <a:t>These steps lead to the final result (like a flow chart)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DB009-0AAE-44E7-8FAC-F716F3D1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2954E-5ED5-4BFA-9D27-39A019A3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129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02582-7CE9-4C8C-8F8B-CFABE388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Looping Messages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48BF-D46F-4AAD-ADA5-2A512FAC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looping message is shown with an asterisk before a looping constraint </a:t>
            </a:r>
          </a:p>
          <a:p>
            <a:r>
              <a:rPr lang="en-IN" dirty="0"/>
              <a:t>This constraint is represented just like a guard statement</a:t>
            </a:r>
          </a:p>
          <a:p>
            <a:r>
              <a:rPr lang="en-IN" dirty="0"/>
              <a:t>May contain a condition with boolean statement or counter variable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203191D-38A4-4D4F-AC39-96742028E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198D52-5476-4E9D-9777-5F95A7C1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190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CA14C7-0BA8-436E-A788-F2A06F4CF898}"/>
              </a:ext>
            </a:extLst>
          </p:cNvPr>
          <p:cNvCxnSpPr>
            <a:cxnSpLocks/>
          </p:cNvCxnSpPr>
          <p:nvPr/>
        </p:nvCxnSpPr>
        <p:spPr>
          <a:xfrm>
            <a:off x="2634073" y="4831069"/>
            <a:ext cx="288856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1CF29E-5CD7-4F0F-949E-B8A6305237E0}"/>
              </a:ext>
            </a:extLst>
          </p:cNvPr>
          <p:cNvSpPr/>
          <p:nvPr/>
        </p:nvSpPr>
        <p:spPr>
          <a:xfrm>
            <a:off x="706419" y="4443890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E72699-ACDF-450D-96C7-9F3EE650C98F}"/>
              </a:ext>
            </a:extLst>
          </p:cNvPr>
          <p:cNvSpPr/>
          <p:nvPr/>
        </p:nvSpPr>
        <p:spPr>
          <a:xfrm>
            <a:off x="5548196" y="4443890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66E43D-B0FE-41D0-A2DC-BE782B23A5BD}"/>
              </a:ext>
            </a:extLst>
          </p:cNvPr>
          <p:cNvCxnSpPr>
            <a:cxnSpLocks/>
          </p:cNvCxnSpPr>
          <p:nvPr/>
        </p:nvCxnSpPr>
        <p:spPr>
          <a:xfrm>
            <a:off x="3319198" y="4550982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995FD3-9796-407C-957B-F06335CE2D5D}"/>
              </a:ext>
            </a:extLst>
          </p:cNvPr>
          <p:cNvCxnSpPr>
            <a:cxnSpLocks/>
          </p:cNvCxnSpPr>
          <p:nvPr/>
        </p:nvCxnSpPr>
        <p:spPr>
          <a:xfrm>
            <a:off x="3319198" y="5088310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3608F7-F809-43B3-87D7-81AF423650DE}"/>
              </a:ext>
            </a:extLst>
          </p:cNvPr>
          <p:cNvSpPr txBox="1"/>
          <p:nvPr/>
        </p:nvSpPr>
        <p:spPr>
          <a:xfrm>
            <a:off x="2972002" y="3972121"/>
            <a:ext cx="2341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*[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0..9] 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ACF29-D6D8-4E55-84C6-91C66393C02A}"/>
              </a:ext>
            </a:extLst>
          </p:cNvPr>
          <p:cNvSpPr txBox="1"/>
          <p:nvPr/>
        </p:nvSpPr>
        <p:spPr>
          <a:xfrm>
            <a:off x="2972002" y="5218248"/>
            <a:ext cx="2238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 * [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&lt; 9] 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MessageB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F87B66-BEE8-486D-8001-4224D5F4039B}"/>
              </a:ext>
            </a:extLst>
          </p:cNvPr>
          <p:cNvCxnSpPr>
            <a:cxnSpLocks/>
          </p:cNvCxnSpPr>
          <p:nvPr/>
        </p:nvCxnSpPr>
        <p:spPr>
          <a:xfrm>
            <a:off x="7475850" y="4859350"/>
            <a:ext cx="192459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ABAD0-463B-4644-BDA1-F871F616EEAC}"/>
              </a:ext>
            </a:extLst>
          </p:cNvPr>
          <p:cNvSpPr/>
          <p:nvPr/>
        </p:nvSpPr>
        <p:spPr>
          <a:xfrm>
            <a:off x="9426146" y="4443890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obj3:class3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B23B5-6406-4E08-85E0-F3213DDE2B8B}"/>
              </a:ext>
            </a:extLst>
          </p:cNvPr>
          <p:cNvSpPr txBox="1"/>
          <p:nvPr/>
        </p:nvSpPr>
        <p:spPr>
          <a:xfrm>
            <a:off x="7145041" y="4161899"/>
            <a:ext cx="2611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1.1. *: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MessageC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8E1EA3-247C-4E2E-924F-2EB1E10F1396}"/>
              </a:ext>
            </a:extLst>
          </p:cNvPr>
          <p:cNvCxnSpPr>
            <a:cxnSpLocks/>
          </p:cNvCxnSpPr>
          <p:nvPr/>
        </p:nvCxnSpPr>
        <p:spPr>
          <a:xfrm>
            <a:off x="7752881" y="4635824"/>
            <a:ext cx="1433332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571ACD-80A2-4241-B6D4-50E7AD06A78B}"/>
              </a:ext>
            </a:extLst>
          </p:cNvPr>
          <p:cNvSpPr txBox="1"/>
          <p:nvPr/>
        </p:nvSpPr>
        <p:spPr>
          <a:xfrm>
            <a:off x="7160563" y="5218248"/>
            <a:ext cx="2703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2.a. *||[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=1..5]: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MessageX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927AAE-B3D6-48C9-9CEE-82732687C87B}"/>
              </a:ext>
            </a:extLst>
          </p:cNvPr>
          <p:cNvCxnSpPr>
            <a:cxnSpLocks/>
          </p:cNvCxnSpPr>
          <p:nvPr/>
        </p:nvCxnSpPr>
        <p:spPr>
          <a:xfrm>
            <a:off x="7748642" y="5088310"/>
            <a:ext cx="1433332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999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65A3-62C7-4212-A8FD-3343C1AB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A85B1-B9D8-4FC8-8FE2-316B73E0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89CC9-77EB-4A97-8082-82D74A0A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191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DE39DA-65CE-47AD-B395-6129A72F91A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59811" y="3583518"/>
            <a:ext cx="343517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1FBE8A7-7A1F-43F5-A5AC-E7A507E3A950}"/>
              </a:ext>
            </a:extLst>
          </p:cNvPr>
          <p:cNvSpPr/>
          <p:nvPr/>
        </p:nvSpPr>
        <p:spPr>
          <a:xfrm>
            <a:off x="2432157" y="3196339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taxi:Car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761747-7996-4B06-A402-24134E924EA2}"/>
              </a:ext>
            </a:extLst>
          </p:cNvPr>
          <p:cNvSpPr/>
          <p:nvPr/>
        </p:nvSpPr>
        <p:spPr>
          <a:xfrm>
            <a:off x="7794989" y="3196339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fareMeter:Meter</a:t>
            </a:r>
            <a:endParaRPr lang="en-I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3B8B8A-E2E1-4A89-885D-84AD71B6CCC7}"/>
              </a:ext>
            </a:extLst>
          </p:cNvPr>
          <p:cNvCxnSpPr>
            <a:cxnSpLocks/>
          </p:cNvCxnSpPr>
          <p:nvPr/>
        </p:nvCxnSpPr>
        <p:spPr>
          <a:xfrm>
            <a:off x="5253616" y="3303431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FC378F-D963-465A-8788-622A78306BD7}"/>
              </a:ext>
            </a:extLst>
          </p:cNvPr>
          <p:cNvSpPr txBox="1"/>
          <p:nvPr/>
        </p:nvSpPr>
        <p:spPr>
          <a:xfrm>
            <a:off x="4862343" y="2824834"/>
            <a:ext cx="2397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*[trip ==true] : Run()</a:t>
            </a:r>
          </a:p>
        </p:txBody>
      </p:sp>
    </p:spTree>
    <p:extLst>
      <p:ext uri="{BB962C8B-B14F-4D97-AF65-F5344CB8AC3E}">
        <p14:creationId xmlns:p14="http://schemas.microsoft.com/office/powerpoint/2010/main" val="66409769"/>
      </p:ext>
    </p:extLst>
  </p:cSld>
  <p:clrMapOvr>
    <a:masterClrMapping/>
  </p:clrMapOvr>
  <p:transition spd="slow">
    <p:push dir="u"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7832-638C-48E7-8EF8-E901DD9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Messages To Self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DE517-FCFE-4A21-8B39-F97DA2B65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An object may call a method on itself</a:t>
            </a:r>
          </a:p>
          <a:p>
            <a:pPr lvl="1"/>
            <a:r>
              <a:rPr lang="en-IN"/>
              <a:t>e.g. a method may call a private internal method</a:t>
            </a:r>
          </a:p>
          <a:p>
            <a:r>
              <a:rPr lang="en-IN"/>
              <a:t>Represented through the link from participant to itself with a message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0CE06-3B4C-4EC4-AE33-BAC1CACA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  <a:endParaRPr lang="en-IN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466F32-81F6-439B-AC15-F2C18C7C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192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EED2CB-F008-4A65-AA60-050435748E51}"/>
              </a:ext>
            </a:extLst>
          </p:cNvPr>
          <p:cNvCxnSpPr>
            <a:cxnSpLocks/>
          </p:cNvCxnSpPr>
          <p:nvPr/>
        </p:nvCxnSpPr>
        <p:spPr>
          <a:xfrm>
            <a:off x="6855734" y="4725523"/>
            <a:ext cx="103847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F8EEC7F-BFD9-4ADF-A4C3-2CD92183A768}"/>
              </a:ext>
            </a:extLst>
          </p:cNvPr>
          <p:cNvSpPr/>
          <p:nvPr/>
        </p:nvSpPr>
        <p:spPr>
          <a:xfrm>
            <a:off x="4928080" y="4328917"/>
            <a:ext cx="1927654" cy="77435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D433B7-60DA-4932-8BDB-388EB7C8DC43}"/>
              </a:ext>
            </a:extLst>
          </p:cNvPr>
          <p:cNvCxnSpPr>
            <a:cxnSpLocks/>
          </p:cNvCxnSpPr>
          <p:nvPr/>
        </p:nvCxnSpPr>
        <p:spPr>
          <a:xfrm>
            <a:off x="5891907" y="5564508"/>
            <a:ext cx="20023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4B08C9-FAA9-483D-BD20-7BC6F53BC60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891907" y="5103275"/>
            <a:ext cx="0" cy="461233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23A748-C893-4F00-B216-EA01D1579D8E}"/>
              </a:ext>
            </a:extLst>
          </p:cNvPr>
          <p:cNvCxnSpPr>
            <a:cxnSpLocks/>
          </p:cNvCxnSpPr>
          <p:nvPr/>
        </p:nvCxnSpPr>
        <p:spPr>
          <a:xfrm>
            <a:off x="7894212" y="4725523"/>
            <a:ext cx="0" cy="838985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6E49D7-92E2-439C-960A-92B07A0D5307}"/>
              </a:ext>
            </a:extLst>
          </p:cNvPr>
          <p:cNvCxnSpPr>
            <a:cxnSpLocks/>
          </p:cNvCxnSpPr>
          <p:nvPr/>
        </p:nvCxnSpPr>
        <p:spPr>
          <a:xfrm>
            <a:off x="8118204" y="4762164"/>
            <a:ext cx="0" cy="682221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BB1AB7-1127-4BC5-A92C-59EEB009F98A}"/>
              </a:ext>
            </a:extLst>
          </p:cNvPr>
          <p:cNvSpPr txBox="1"/>
          <p:nvPr/>
        </p:nvSpPr>
        <p:spPr>
          <a:xfrm>
            <a:off x="8265781" y="4806461"/>
            <a:ext cx="167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</a:t>
            </a:r>
            <a:r>
              <a:rPr lang="en-IN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MethodA</a:t>
            </a:r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2029705"/>
      </p:ext>
    </p:extLst>
  </p:cSld>
  <p:clrMapOvr>
    <a:masterClrMapping/>
  </p:clrMapOvr>
  <p:transition spd="slow">
    <p:push dir="u"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B4D5-22D7-417B-950E-556B918F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24EA-DAAD-4C38-842B-A57D1F7D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This message creates an instance of a class</a:t>
            </a:r>
          </a:p>
          <a:p>
            <a:r>
              <a:rPr lang="en-IN" dirty="0"/>
              <a:t>It can be represented in multiple ways</a:t>
            </a:r>
          </a:p>
          <a:p>
            <a:pPr lvl="1"/>
            <a:r>
              <a:rPr lang="en-IN" dirty="0"/>
              <a:t>Message name is </a:t>
            </a:r>
            <a:r>
              <a:rPr lang="en-IN" i="1" dirty="0"/>
              <a:t>Create</a:t>
            </a:r>
            <a:r>
              <a:rPr lang="en-IN" dirty="0"/>
              <a:t> with argument as the name of the class (signifies call to constructor)</a:t>
            </a:r>
          </a:p>
          <a:p>
            <a:pPr lvl="1"/>
            <a:r>
              <a:rPr lang="en-IN"/>
              <a:t>Use the stereotype &lt;&lt;create&gt;&gt; on the message with any 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E01A-EF83-4499-8AA1-D8DBF09F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3ADF4-96BA-4258-8D0F-ACC57AC7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193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D15EE-AEAE-4073-AE0D-C17592EB8CED}"/>
              </a:ext>
            </a:extLst>
          </p:cNvPr>
          <p:cNvCxnSpPr>
            <a:cxnSpLocks/>
          </p:cNvCxnSpPr>
          <p:nvPr/>
        </p:nvCxnSpPr>
        <p:spPr>
          <a:xfrm>
            <a:off x="5080435" y="4945363"/>
            <a:ext cx="212760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62301EE-491E-464A-9D39-D97F60F5067E}"/>
              </a:ext>
            </a:extLst>
          </p:cNvPr>
          <p:cNvSpPr/>
          <p:nvPr/>
        </p:nvSpPr>
        <p:spPr>
          <a:xfrm>
            <a:off x="3665121" y="4668525"/>
            <a:ext cx="1394190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63C4F-912D-464E-A4DE-F2B84CD5EBD0}"/>
              </a:ext>
            </a:extLst>
          </p:cNvPr>
          <p:cNvSpPr/>
          <p:nvPr/>
        </p:nvSpPr>
        <p:spPr>
          <a:xfrm>
            <a:off x="7247397" y="4668526"/>
            <a:ext cx="1363203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433718-13EB-4F28-B4FB-3CDD7F1BF341}"/>
              </a:ext>
            </a:extLst>
          </p:cNvPr>
          <p:cNvCxnSpPr>
            <a:cxnSpLocks/>
          </p:cNvCxnSpPr>
          <p:nvPr/>
        </p:nvCxnSpPr>
        <p:spPr>
          <a:xfrm>
            <a:off x="5329570" y="4728387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1948B2-55AB-4E7C-852B-7B070F120EC2}"/>
              </a:ext>
            </a:extLst>
          </p:cNvPr>
          <p:cNvSpPr txBox="1"/>
          <p:nvPr/>
        </p:nvSpPr>
        <p:spPr>
          <a:xfrm>
            <a:off x="5320223" y="4254896"/>
            <a:ext cx="164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Create(class2)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6B53A-56C5-4D25-BCCF-FBD58048FA67}"/>
              </a:ext>
            </a:extLst>
          </p:cNvPr>
          <p:cNvSpPr txBox="1"/>
          <p:nvPr/>
        </p:nvSpPr>
        <p:spPr>
          <a:xfrm>
            <a:off x="5320223" y="5321107"/>
            <a:ext cx="164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&lt;&lt;create&gt;&gt;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make(class2)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E6531-22F4-4AAA-8E7E-5F24C07B23BA}"/>
              </a:ext>
            </a:extLst>
          </p:cNvPr>
          <p:cNvCxnSpPr>
            <a:cxnSpLocks/>
          </p:cNvCxnSpPr>
          <p:nvPr/>
        </p:nvCxnSpPr>
        <p:spPr>
          <a:xfrm>
            <a:off x="5329570" y="5179594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85137"/>
      </p:ext>
    </p:extLst>
  </p:cSld>
  <p:clrMapOvr>
    <a:masterClrMapping/>
  </p:clrMapOvr>
  <p:transition spd="slow">
    <p:push dir="u"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B4D5-22D7-417B-950E-556B918F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Destroy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824EA-DAAD-4C38-842B-A57D1F7D7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3232"/>
          </a:xfrm>
        </p:spPr>
        <p:txBody>
          <a:bodyPr/>
          <a:lstStyle/>
          <a:p>
            <a:r>
              <a:rPr lang="en-IN" dirty="0"/>
              <a:t>This message destroys an instance of a class</a:t>
            </a:r>
          </a:p>
          <a:p>
            <a:r>
              <a:rPr lang="en-IN" dirty="0"/>
              <a:t>Use the stereotype &lt;&lt;destroy&gt;&gt; on the message</a:t>
            </a:r>
          </a:p>
          <a:p>
            <a:r>
              <a:rPr lang="en-IN" dirty="0"/>
              <a:t>Can be used to show explicit destruction of an object e.g. in C++, we use the delete operator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FE01A-EF83-4499-8AA1-D8DBF09F4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3ADF4-96BA-4258-8D0F-ACC57AC7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194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8D15EE-AEAE-4073-AE0D-C17592EB8CED}"/>
              </a:ext>
            </a:extLst>
          </p:cNvPr>
          <p:cNvCxnSpPr>
            <a:cxnSpLocks/>
          </p:cNvCxnSpPr>
          <p:nvPr/>
        </p:nvCxnSpPr>
        <p:spPr>
          <a:xfrm>
            <a:off x="4862721" y="4456447"/>
            <a:ext cx="2127609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62301EE-491E-464A-9D39-D97F60F5067E}"/>
              </a:ext>
            </a:extLst>
          </p:cNvPr>
          <p:cNvSpPr/>
          <p:nvPr/>
        </p:nvSpPr>
        <p:spPr>
          <a:xfrm>
            <a:off x="3447407" y="4179609"/>
            <a:ext cx="1394190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obj1:class1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63C4F-912D-464E-A4DE-F2B84CD5EBD0}"/>
              </a:ext>
            </a:extLst>
          </p:cNvPr>
          <p:cNvSpPr/>
          <p:nvPr/>
        </p:nvSpPr>
        <p:spPr>
          <a:xfrm>
            <a:off x="7029683" y="4179610"/>
            <a:ext cx="1363203" cy="51764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obj2:class2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16B53A-56C5-4D25-BCCF-FBD58048FA67}"/>
              </a:ext>
            </a:extLst>
          </p:cNvPr>
          <p:cNvSpPr txBox="1"/>
          <p:nvPr/>
        </p:nvSpPr>
        <p:spPr>
          <a:xfrm>
            <a:off x="5102509" y="4701650"/>
            <a:ext cx="1648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&lt;&lt;destroy&gt;&gt;</a:t>
            </a:r>
          </a:p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 delete(class2)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2E6531-22F4-4AAA-8E7E-5F24C07B23BA}"/>
              </a:ext>
            </a:extLst>
          </p:cNvPr>
          <p:cNvCxnSpPr>
            <a:cxnSpLocks/>
          </p:cNvCxnSpPr>
          <p:nvPr/>
        </p:nvCxnSpPr>
        <p:spPr>
          <a:xfrm>
            <a:off x="5111856" y="4690678"/>
            <a:ext cx="16475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823711"/>
      </p:ext>
    </p:extLst>
  </p:cSld>
  <p:clrMapOvr>
    <a:masterClrMapping/>
  </p:clrMapOvr>
  <p:transition spd="slow">
    <p:push dir="u"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BCF8-5E1B-4464-8F62-EB2D8395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Sequence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A041A-B610-4D36-8EFB-D6B020D0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Used to show interactions between objects in a sequential order</a:t>
            </a:r>
          </a:p>
          <a:p>
            <a:r>
              <a:rPr lang="en-IN" sz="3200" dirty="0"/>
              <a:t>Often generated as an outcome of refinement of use cases</a:t>
            </a:r>
          </a:p>
          <a:p>
            <a:r>
              <a:rPr lang="en-IN" sz="3200" dirty="0"/>
              <a:t>Useful to stakeholders to understand the system’s behaviour</a:t>
            </a:r>
          </a:p>
          <a:p>
            <a:r>
              <a:rPr lang="en-IN" sz="3200" dirty="0"/>
              <a:t>May be used for designing new systems or depicting interactions in existing systems</a:t>
            </a:r>
          </a:p>
          <a:p>
            <a:r>
              <a:rPr lang="en-IN" sz="3200" dirty="0"/>
              <a:t>Helps understand how the control/events flow between the objects</a:t>
            </a:r>
          </a:p>
          <a:p>
            <a:endParaRPr lang="en-IN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CCE21-E05C-4000-9284-105453C6F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 &amp; Design in UML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DC425-1DBB-4087-9A52-0DCB2A8D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206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5F94-F00B-41D9-A521-79A3D1475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Participant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ADB4-5A81-4F5D-8A61-7B67E238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participant is some part in the system that interacts with other participants</a:t>
            </a:r>
          </a:p>
          <a:p>
            <a:r>
              <a:rPr lang="en-IN" dirty="0"/>
              <a:t>It is always placed at the top of the diagram</a:t>
            </a:r>
          </a:p>
          <a:p>
            <a:pPr lvl="1"/>
            <a:r>
              <a:rPr lang="en-IN" dirty="0"/>
              <a:t> participants are arranged horizontally </a:t>
            </a:r>
          </a:p>
          <a:p>
            <a:r>
              <a:rPr lang="en-IN" dirty="0"/>
              <a:t>Each participant has a corresponding lifeline that runs down the page</a:t>
            </a:r>
          </a:p>
          <a:p>
            <a:r>
              <a:rPr lang="en-IN" dirty="0"/>
              <a:t>The name of the participant is put in the box in the format </a:t>
            </a:r>
            <a:r>
              <a:rPr lang="en-IN" dirty="0" err="1"/>
              <a:t>object:class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63C43-F478-4670-B052-B099A90C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A2675-C993-41BB-826A-FA5E22EE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196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D9A4E5-C1CC-4F90-B302-21E37EAC22BF}"/>
              </a:ext>
            </a:extLst>
          </p:cNvPr>
          <p:cNvGrpSpPr/>
          <p:nvPr/>
        </p:nvGrpSpPr>
        <p:grpSpPr>
          <a:xfrm>
            <a:off x="10214770" y="4573550"/>
            <a:ext cx="1307805" cy="1603413"/>
            <a:chOff x="888461" y="2544798"/>
            <a:chExt cx="1307805" cy="16034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38BC2C-3572-4BDC-854A-B7914F1D29E3}"/>
                </a:ext>
              </a:extLst>
            </p:cNvPr>
            <p:cNvSpPr/>
            <p:nvPr/>
          </p:nvSpPr>
          <p:spPr>
            <a:xfrm>
              <a:off x="888461" y="254479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obj:class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EB58E8-EF3A-4B61-B1F3-4F4A2EEBFB13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542363" y="3182640"/>
              <a:ext cx="1" cy="9655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5746485"/>
      </p:ext>
    </p:extLst>
  </p:cSld>
  <p:clrMapOvr>
    <a:masterClrMapping/>
  </p:clrMapOvr>
  <p:transition spd="slow">
    <p:push dir="u"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5D1E-1805-4F2A-A845-00D2C342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0228A-3DC1-4B25-81FC-7622074A8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Ordering is important in a sequence diagram</a:t>
            </a:r>
          </a:p>
          <a:p>
            <a:r>
              <a:rPr lang="en-IN"/>
              <a:t>The ordering is represented through time as lifelines</a:t>
            </a:r>
          </a:p>
          <a:p>
            <a:r>
              <a:rPr lang="en-IN"/>
              <a:t>The lifelines run down from the top</a:t>
            </a:r>
          </a:p>
          <a:p>
            <a:r>
              <a:rPr lang="en-IN"/>
              <a:t>Note that the lifeline does not represent duration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67896-D459-4AC1-97B4-4F5E32F19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EB752-2B43-4B98-9097-B9F3FD9D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197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EA5D24-691B-466D-948A-1ABC86BCC346}"/>
              </a:ext>
            </a:extLst>
          </p:cNvPr>
          <p:cNvGrpSpPr/>
          <p:nvPr/>
        </p:nvGrpSpPr>
        <p:grpSpPr>
          <a:xfrm>
            <a:off x="5351368" y="4412218"/>
            <a:ext cx="1307805" cy="1603413"/>
            <a:chOff x="888461" y="2544798"/>
            <a:chExt cx="1307805" cy="160341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9DA76B-F3F2-436D-A7E9-6C48D1FF1D15}"/>
                </a:ext>
              </a:extLst>
            </p:cNvPr>
            <p:cNvSpPr/>
            <p:nvPr/>
          </p:nvSpPr>
          <p:spPr>
            <a:xfrm>
              <a:off x="888461" y="254479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obj:class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26E307-7BDC-4A01-BC7D-483AFA7082B1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542363" y="3182640"/>
              <a:ext cx="1" cy="9655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8CBC2159-2BBE-4F01-9CE7-938D936C6A0E}"/>
              </a:ext>
            </a:extLst>
          </p:cNvPr>
          <p:cNvSpPr/>
          <p:nvPr/>
        </p:nvSpPr>
        <p:spPr>
          <a:xfrm>
            <a:off x="7097693" y="4993088"/>
            <a:ext cx="281354" cy="1020960"/>
          </a:xfrm>
          <a:prstGeom prst="downArrow">
            <a:avLst>
              <a:gd name="adj1" fmla="val 50000"/>
              <a:gd name="adj2" fmla="val 82143"/>
            </a:avLst>
          </a:prstGeom>
          <a:ln w="1270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D89F7-C0F9-499B-AD8F-4D5C9D047DE8}"/>
              </a:ext>
            </a:extLst>
          </p:cNvPr>
          <p:cNvSpPr txBox="1"/>
          <p:nvPr/>
        </p:nvSpPr>
        <p:spPr>
          <a:xfrm>
            <a:off x="7238370" y="5225068"/>
            <a:ext cx="626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03480129"/>
      </p:ext>
    </p:extLst>
  </p:cSld>
  <p:clrMapOvr>
    <a:masterClrMapping/>
  </p:clrMapOvr>
  <p:transition spd="slow">
    <p:push dir="u"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AD7D9-0831-4749-9BFF-113BBE2A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Message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5758-6065-42C4-9B7B-994444637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interaction allows the participants to communicate with each other</a:t>
            </a:r>
          </a:p>
          <a:p>
            <a:r>
              <a:rPr lang="en-IN" dirty="0"/>
              <a:t>Communication happens through messages</a:t>
            </a:r>
          </a:p>
          <a:p>
            <a:r>
              <a:rPr lang="en-IN" dirty="0"/>
              <a:t>Specified as an arrow towards the participant accepting the message</a:t>
            </a:r>
          </a:p>
          <a:p>
            <a:r>
              <a:rPr lang="en-IN" dirty="0"/>
              <a:t>A message can flow from any direction</a:t>
            </a:r>
          </a:p>
          <a:p>
            <a:pPr lvl="1"/>
            <a:r>
              <a:rPr lang="en-IN" dirty="0"/>
              <a:t>participant to other participant &amp; back</a:t>
            </a:r>
          </a:p>
          <a:p>
            <a:pPr lvl="1"/>
            <a:r>
              <a:rPr lang="en-IN" dirty="0"/>
              <a:t>participant to self</a:t>
            </a:r>
          </a:p>
          <a:p>
            <a:r>
              <a:rPr lang="en-IN" dirty="0"/>
              <a:t>A message may optionally show the message signature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DE2BC-089F-433F-A9B3-06293FC60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A74A6-C079-47B6-AAA8-36FE56EC4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966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48AF-DC85-4D23-B75C-A0D21DBB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Activation/Execution Bar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3CEA-E5F8-4BE2-A444-F89960252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6963" cy="4351338"/>
          </a:xfrm>
        </p:spPr>
        <p:txBody>
          <a:bodyPr/>
          <a:lstStyle/>
          <a:p>
            <a:r>
              <a:rPr lang="en-IN" dirty="0"/>
              <a:t>Participants are shown as boxes with name inside (instance of a class)</a:t>
            </a:r>
          </a:p>
          <a:p>
            <a:r>
              <a:rPr lang="en-IN" dirty="0"/>
              <a:t>Arrows represent messages</a:t>
            </a:r>
          </a:p>
          <a:p>
            <a:r>
              <a:rPr lang="en-IN" dirty="0"/>
              <a:t>Activation bar indicates execution and is optional</a:t>
            </a:r>
          </a:p>
          <a:p>
            <a:r>
              <a:rPr lang="en-IN" dirty="0"/>
              <a:t>Note that it only represents time, but not duration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6B03520-BD63-4049-8019-B36A4FC4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  <a:endParaRPr lang="en-IN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B3FAFF0-B72D-449B-892E-02A0D048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199</a:t>
            </a:fld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31722D-9078-4FFE-831B-FCD5EBD295C8}"/>
              </a:ext>
            </a:extLst>
          </p:cNvPr>
          <p:cNvCxnSpPr>
            <a:cxnSpLocks/>
          </p:cNvCxnSpPr>
          <p:nvPr/>
        </p:nvCxnSpPr>
        <p:spPr>
          <a:xfrm>
            <a:off x="7637406" y="3217696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724CB05-AE0D-4138-856F-E9D6176881E0}"/>
              </a:ext>
            </a:extLst>
          </p:cNvPr>
          <p:cNvGrpSpPr/>
          <p:nvPr/>
        </p:nvGrpSpPr>
        <p:grpSpPr>
          <a:xfrm>
            <a:off x="6877180" y="1830948"/>
            <a:ext cx="1307805" cy="3834746"/>
            <a:chOff x="1722474" y="1690688"/>
            <a:chExt cx="1307805" cy="38347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CE6DD9-A4AD-479A-854F-385468E39577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obj1:class1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5BEDA8-B582-423A-B7AB-07DEE618705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2376377" y="2328530"/>
              <a:ext cx="0" cy="319690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900ED1D-43D8-4CDC-8033-D87AA544811A}"/>
              </a:ext>
            </a:extLst>
          </p:cNvPr>
          <p:cNvSpPr/>
          <p:nvPr/>
        </p:nvSpPr>
        <p:spPr>
          <a:xfrm>
            <a:off x="7424756" y="2930617"/>
            <a:ext cx="192604" cy="2197195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54B8BE-B142-417E-AE8B-52A04F6BE38F}"/>
              </a:ext>
            </a:extLst>
          </p:cNvPr>
          <p:cNvGrpSpPr/>
          <p:nvPr/>
        </p:nvGrpSpPr>
        <p:grpSpPr>
          <a:xfrm>
            <a:off x="9712351" y="1798305"/>
            <a:ext cx="1307805" cy="2838782"/>
            <a:chOff x="1722474" y="1690688"/>
            <a:chExt cx="1307805" cy="283878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140FF4-B3EA-4817-A117-5628EAB9477C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obj2:class2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B506AB-0B85-4E6D-AACD-3BDDF30C2344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376377" y="2328530"/>
              <a:ext cx="0" cy="220094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F5129-1D1E-4807-A708-1877C842881C}"/>
              </a:ext>
            </a:extLst>
          </p:cNvPr>
          <p:cNvSpPr/>
          <p:nvPr/>
        </p:nvSpPr>
        <p:spPr>
          <a:xfrm>
            <a:off x="10265311" y="3217696"/>
            <a:ext cx="201885" cy="897313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BA2F06-E703-4074-9550-AFCCAB36C907}"/>
              </a:ext>
            </a:extLst>
          </p:cNvPr>
          <p:cNvSpPr txBox="1"/>
          <p:nvPr/>
        </p:nvSpPr>
        <p:spPr>
          <a:xfrm>
            <a:off x="8390545" y="2694476"/>
            <a:ext cx="12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synchronous message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81EF993-B520-4C20-9CD7-8D28FDF3A94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637406" y="4115009"/>
            <a:ext cx="272884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EAAF27-D9C8-4ADB-982E-5CC57E192D71}"/>
              </a:ext>
            </a:extLst>
          </p:cNvPr>
          <p:cNvSpPr txBox="1"/>
          <p:nvPr/>
        </p:nvSpPr>
        <p:spPr>
          <a:xfrm>
            <a:off x="8408887" y="3812713"/>
            <a:ext cx="12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A016394-7E4E-4598-92A6-3A3F4CBBD8B3}"/>
              </a:ext>
            </a:extLst>
          </p:cNvPr>
          <p:cNvCxnSpPr>
            <a:cxnSpLocks/>
          </p:cNvCxnSpPr>
          <p:nvPr/>
        </p:nvCxnSpPr>
        <p:spPr>
          <a:xfrm>
            <a:off x="7637406" y="4385442"/>
            <a:ext cx="39497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2B79395-AC20-489F-A6D4-D6C7AE969946}"/>
              </a:ext>
            </a:extLst>
          </p:cNvPr>
          <p:cNvSpPr/>
          <p:nvPr/>
        </p:nvSpPr>
        <p:spPr>
          <a:xfrm>
            <a:off x="7543887" y="4563665"/>
            <a:ext cx="194464" cy="44865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8BE37-CC1C-4F37-955E-94B38BB85D0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7738351" y="4787994"/>
            <a:ext cx="302676" cy="86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45AF56-1C5D-49EF-9964-63F401D5A0AE}"/>
              </a:ext>
            </a:extLst>
          </p:cNvPr>
          <p:cNvCxnSpPr>
            <a:cxnSpLocks/>
          </p:cNvCxnSpPr>
          <p:nvPr/>
        </p:nvCxnSpPr>
        <p:spPr>
          <a:xfrm>
            <a:off x="8041026" y="4394407"/>
            <a:ext cx="0" cy="394447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D6EA70D-0438-4950-88FF-69DAE00AFF32}"/>
              </a:ext>
            </a:extLst>
          </p:cNvPr>
          <p:cNvSpPr txBox="1"/>
          <p:nvPr/>
        </p:nvSpPr>
        <p:spPr>
          <a:xfrm>
            <a:off x="8002579" y="4302055"/>
            <a:ext cx="938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message to self</a:t>
            </a:r>
          </a:p>
        </p:txBody>
      </p:sp>
    </p:spTree>
    <p:extLst>
      <p:ext uri="{BB962C8B-B14F-4D97-AF65-F5344CB8AC3E}">
        <p14:creationId xmlns:p14="http://schemas.microsoft.com/office/powerpoint/2010/main" val="31033318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3600" dirty="0"/>
              <a:t>Umar Lone</a:t>
            </a:r>
          </a:p>
          <a:p>
            <a:r>
              <a:rPr lang="en-IN" sz="3600" dirty="0"/>
              <a:t>B.E. Civil</a:t>
            </a:r>
          </a:p>
          <a:p>
            <a:r>
              <a:rPr lang="en-IN" sz="3600" dirty="0"/>
              <a:t>Languages – </a:t>
            </a:r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Assembly, C, C++, Java, C#, Objective C, </a:t>
            </a:r>
            <a:r>
              <a:rPr lang="en-IN" sz="3600" dirty="0" err="1">
                <a:solidFill>
                  <a:schemeClr val="accent5">
                    <a:lumMod val="75000"/>
                  </a:schemeClr>
                </a:solidFill>
              </a:rPr>
              <a:t>Javascript</a:t>
            </a:r>
            <a:endParaRPr lang="en-IN" sz="36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sz="3600" dirty="0"/>
              <a:t>Frameworks : </a:t>
            </a:r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MFC, ATL, Boost, ACE</a:t>
            </a:r>
          </a:p>
          <a:p>
            <a:r>
              <a:rPr lang="en-IN" sz="3600" dirty="0"/>
              <a:t>Platforms : </a:t>
            </a:r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Win32, Android, iOS, Linux</a:t>
            </a:r>
          </a:p>
          <a:p>
            <a:r>
              <a:rPr lang="en-IN" sz="3600" dirty="0"/>
              <a:t>Other: </a:t>
            </a:r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OO Programming, Design Patterns, Unity3D</a:t>
            </a:r>
          </a:p>
          <a:p>
            <a:r>
              <a:rPr lang="en-IN" sz="3600" dirty="0" err="1"/>
              <a:t>Poash</a:t>
            </a:r>
            <a:r>
              <a:rPr lang="en-IN" sz="3600" dirty="0"/>
              <a:t> Technologies </a:t>
            </a:r>
            <a:r>
              <a:rPr lang="en-IN" sz="3600" i="1" dirty="0"/>
              <a:t>(www.poash.com)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2AF1E-D0A6-466E-9EB7-EF8424B1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1D907-21C0-4C78-9746-DD377BB5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06744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Write a software to help tutors prepare report card for their students</a:t>
            </a:r>
          </a:p>
          <a:p>
            <a:r>
              <a:rPr lang="en-IN" dirty="0"/>
              <a:t>The software will</a:t>
            </a:r>
          </a:p>
          <a:p>
            <a:pPr lvl="1"/>
            <a:r>
              <a:rPr lang="en-IN" dirty="0"/>
              <a:t>Accept student details (name, class, </a:t>
            </a:r>
            <a:r>
              <a:rPr lang="en-IN" dirty="0" err="1"/>
              <a:t>rollno</a:t>
            </a:r>
            <a:r>
              <a:rPr lang="en-IN" dirty="0"/>
              <a:t>)</a:t>
            </a:r>
          </a:p>
          <a:p>
            <a:pPr lvl="1"/>
            <a:r>
              <a:rPr lang="en-IN" dirty="0"/>
              <a:t>Accept test details (semester/unit)</a:t>
            </a:r>
          </a:p>
          <a:p>
            <a:pPr lvl="1"/>
            <a:r>
              <a:rPr lang="en-IN" dirty="0"/>
              <a:t>Accept subject name and score</a:t>
            </a:r>
          </a:p>
          <a:p>
            <a:pPr lvl="1"/>
            <a:r>
              <a:rPr lang="en-IN" dirty="0"/>
              <a:t>Calculate total score</a:t>
            </a:r>
          </a:p>
          <a:p>
            <a:pPr lvl="1"/>
            <a:r>
              <a:rPr lang="en-IN" dirty="0"/>
              <a:t>Calculate average score</a:t>
            </a:r>
          </a:p>
          <a:p>
            <a:pPr lvl="1"/>
            <a:r>
              <a:rPr lang="en-IN" dirty="0"/>
              <a:t>Assign grade</a:t>
            </a:r>
          </a:p>
          <a:p>
            <a:pPr lvl="1"/>
            <a:r>
              <a:rPr lang="en-IN" dirty="0"/>
              <a:t>Display lowest &amp; highest scoring subjects(based on some threshold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A749C-3B07-4BBE-8B41-5C2403204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F1A47-E88B-4FB8-BF0F-C5BDF8FBC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563230"/>
      </p:ext>
    </p:extLst>
  </p:cSld>
  <p:clrMapOvr>
    <a:masterClrMapping/>
  </p:clrMapOvr>
  <p:transition spd="slow">
    <p:push dir="u"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93A7-9184-49FC-BEC4-4335C2F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B550-D409-49C1-8DD1-6437CA18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04326-D942-4EAA-8B15-DF3F3E4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200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800942-0949-41A0-B12A-5AAAFCE63205}"/>
              </a:ext>
            </a:extLst>
          </p:cNvPr>
          <p:cNvCxnSpPr>
            <a:cxnSpLocks/>
          </p:cNvCxnSpPr>
          <p:nvPr/>
        </p:nvCxnSpPr>
        <p:spPr>
          <a:xfrm>
            <a:off x="4843964" y="3298083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2A312-FA20-46D2-A2A1-B80E57A437E0}"/>
              </a:ext>
            </a:extLst>
          </p:cNvPr>
          <p:cNvGrpSpPr/>
          <p:nvPr/>
        </p:nvGrpSpPr>
        <p:grpSpPr>
          <a:xfrm>
            <a:off x="4083738" y="1911335"/>
            <a:ext cx="1307805" cy="3154441"/>
            <a:chOff x="1722474" y="1690688"/>
            <a:chExt cx="1307805" cy="31544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BB8F0A-4AA6-41A7-BA38-EFF3D7EFB549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driver:Driver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996D28-380A-41C6-B2B7-259900F5DDC8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76377" y="2328530"/>
              <a:ext cx="0" cy="251659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4E6CFC2-91C0-4FEE-A568-22C31D4B7AFC}"/>
              </a:ext>
            </a:extLst>
          </p:cNvPr>
          <p:cNvSpPr/>
          <p:nvPr/>
        </p:nvSpPr>
        <p:spPr>
          <a:xfrm>
            <a:off x="4631314" y="3011005"/>
            <a:ext cx="212650" cy="1634148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8DCD9-9A69-470A-AC4D-5BEF267D2D4B}"/>
              </a:ext>
            </a:extLst>
          </p:cNvPr>
          <p:cNvGrpSpPr/>
          <p:nvPr/>
        </p:nvGrpSpPr>
        <p:grpSpPr>
          <a:xfrm>
            <a:off x="6918909" y="1878692"/>
            <a:ext cx="1307805" cy="2838782"/>
            <a:chOff x="1722474" y="1690688"/>
            <a:chExt cx="1307805" cy="2838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5FCBFD-1486-4349-A45E-C1B5BA40EAFD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bmw:Car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081B67-0A3B-41AD-B2AC-9AC13C973D7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376377" y="2328530"/>
              <a:ext cx="0" cy="220094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F6E435-C5C6-4399-8054-AAD6BEB427CB}"/>
              </a:ext>
            </a:extLst>
          </p:cNvPr>
          <p:cNvSpPr/>
          <p:nvPr/>
        </p:nvSpPr>
        <p:spPr>
          <a:xfrm>
            <a:off x="7471869" y="3298083"/>
            <a:ext cx="201885" cy="897313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186F2-0303-406B-A252-4EA69686D7F8}"/>
              </a:ext>
            </a:extLst>
          </p:cNvPr>
          <p:cNvSpPr txBox="1"/>
          <p:nvPr/>
        </p:nvSpPr>
        <p:spPr>
          <a:xfrm>
            <a:off x="5607126" y="2562865"/>
            <a:ext cx="12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Accelerate()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418E0-D9E1-4964-81CB-45DE410820A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43964" y="4195396"/>
            <a:ext cx="272884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FE0DB9-BCA1-4FDE-AFF1-F7E254A29921}"/>
              </a:ext>
            </a:extLst>
          </p:cNvPr>
          <p:cNvSpPr txBox="1"/>
          <p:nvPr/>
        </p:nvSpPr>
        <p:spPr>
          <a:xfrm>
            <a:off x="5198838" y="2861637"/>
            <a:ext cx="209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Accelerate(</a:t>
            </a:r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amount:float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0445006"/>
      </p:ext>
    </p:extLst>
  </p:cSld>
  <p:clrMapOvr>
    <a:masterClrMapping/>
  </p:clrMapOvr>
  <p:transition spd="slow">
    <p:push dir="u"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93A7-9184-49FC-BEC4-4335C2F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B550-D409-49C1-8DD1-6437CA18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04326-D942-4EAA-8B15-DF3F3E4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201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800942-0949-41A0-B12A-5AAAFCE63205}"/>
              </a:ext>
            </a:extLst>
          </p:cNvPr>
          <p:cNvCxnSpPr>
            <a:cxnSpLocks/>
          </p:cNvCxnSpPr>
          <p:nvPr/>
        </p:nvCxnSpPr>
        <p:spPr>
          <a:xfrm>
            <a:off x="4843964" y="3298083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2A312-FA20-46D2-A2A1-B80E57A437E0}"/>
              </a:ext>
            </a:extLst>
          </p:cNvPr>
          <p:cNvGrpSpPr/>
          <p:nvPr/>
        </p:nvGrpSpPr>
        <p:grpSpPr>
          <a:xfrm>
            <a:off x="4083738" y="1911335"/>
            <a:ext cx="1307805" cy="3834746"/>
            <a:chOff x="1722474" y="1690688"/>
            <a:chExt cx="1307805" cy="38347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BB8F0A-4AA6-41A7-BA38-EFF3D7EFB549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user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996D28-380A-41C6-B2B7-259900F5DDC8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76377" y="2328530"/>
              <a:ext cx="0" cy="319690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4E6CFC2-91C0-4FEE-A568-22C31D4B7AFC}"/>
              </a:ext>
            </a:extLst>
          </p:cNvPr>
          <p:cNvSpPr/>
          <p:nvPr/>
        </p:nvSpPr>
        <p:spPr>
          <a:xfrm>
            <a:off x="4631314" y="3011004"/>
            <a:ext cx="192604" cy="2197195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8DCD9-9A69-470A-AC4D-5BEF267D2D4B}"/>
              </a:ext>
            </a:extLst>
          </p:cNvPr>
          <p:cNvGrpSpPr/>
          <p:nvPr/>
        </p:nvGrpSpPr>
        <p:grpSpPr>
          <a:xfrm>
            <a:off x="6918909" y="1878692"/>
            <a:ext cx="1307805" cy="2838782"/>
            <a:chOff x="1722474" y="1690688"/>
            <a:chExt cx="1307805" cy="283878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5FCBFD-1486-4349-A45E-C1B5BA40EAFD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cart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081B67-0A3B-41AD-B2AC-9AC13C973D7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376377" y="2328530"/>
              <a:ext cx="0" cy="220094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F6E435-C5C6-4399-8054-AAD6BEB427CB}"/>
              </a:ext>
            </a:extLst>
          </p:cNvPr>
          <p:cNvSpPr/>
          <p:nvPr/>
        </p:nvSpPr>
        <p:spPr>
          <a:xfrm>
            <a:off x="7471869" y="3298083"/>
            <a:ext cx="201885" cy="897313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186F2-0303-406B-A252-4EA69686D7F8}"/>
              </a:ext>
            </a:extLst>
          </p:cNvPr>
          <p:cNvSpPr txBox="1"/>
          <p:nvPr/>
        </p:nvSpPr>
        <p:spPr>
          <a:xfrm>
            <a:off x="5597104" y="2461965"/>
            <a:ext cx="12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addItem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418E0-D9E1-4964-81CB-45DE410820A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843964" y="4195396"/>
            <a:ext cx="272884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D91BB1B-2424-4D21-A780-D1B6B93F05F3}"/>
              </a:ext>
            </a:extLst>
          </p:cNvPr>
          <p:cNvCxnSpPr>
            <a:cxnSpLocks/>
          </p:cNvCxnSpPr>
          <p:nvPr/>
        </p:nvCxnSpPr>
        <p:spPr>
          <a:xfrm>
            <a:off x="7673752" y="3486462"/>
            <a:ext cx="39497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2619869-4A25-476D-BC93-591DEB6B41CD}"/>
              </a:ext>
            </a:extLst>
          </p:cNvPr>
          <p:cNvSpPr/>
          <p:nvPr/>
        </p:nvSpPr>
        <p:spPr>
          <a:xfrm>
            <a:off x="7580233" y="3664685"/>
            <a:ext cx="194464" cy="44865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CEE780-C52E-469D-8151-6D0E565D2400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7774697" y="3889014"/>
            <a:ext cx="302676" cy="86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AAF202-8926-47B2-B756-BCF120B07B09}"/>
              </a:ext>
            </a:extLst>
          </p:cNvPr>
          <p:cNvCxnSpPr>
            <a:cxnSpLocks/>
          </p:cNvCxnSpPr>
          <p:nvPr/>
        </p:nvCxnSpPr>
        <p:spPr>
          <a:xfrm>
            <a:off x="8077372" y="3495427"/>
            <a:ext cx="0" cy="394447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68892A-E0BE-4D9C-A02E-95414F44F59E}"/>
              </a:ext>
            </a:extLst>
          </p:cNvPr>
          <p:cNvSpPr txBox="1"/>
          <p:nvPr/>
        </p:nvSpPr>
        <p:spPr>
          <a:xfrm>
            <a:off x="7947730" y="3510796"/>
            <a:ext cx="169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UpdateItemCount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FE0DB9-BCA1-4FDE-AFF1-F7E254A29921}"/>
              </a:ext>
            </a:extLst>
          </p:cNvPr>
          <p:cNvSpPr txBox="1"/>
          <p:nvPr/>
        </p:nvSpPr>
        <p:spPr>
          <a:xfrm>
            <a:off x="5198838" y="2861637"/>
            <a:ext cx="209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addItem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(item1:Item)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ED19CA-9173-46B1-B870-6FEFFB5F3E9F}"/>
              </a:ext>
            </a:extLst>
          </p:cNvPr>
          <p:cNvSpPr txBox="1"/>
          <p:nvPr/>
        </p:nvSpPr>
        <p:spPr>
          <a:xfrm>
            <a:off x="5615445" y="3869630"/>
            <a:ext cx="1202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4020364153"/>
      </p:ext>
    </p:extLst>
  </p:cSld>
  <p:clrMapOvr>
    <a:masterClrMapping/>
  </p:clrMapOvr>
  <p:transition spd="slow">
    <p:push dir="u"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F3AE-3C28-4459-A2C7-0390F1BD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Message Types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B404-7DEE-48D5-AFCA-098386603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8FD669-C5D7-436E-A4CF-7F3750BC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202</a:t>
            </a:fld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4DA1E6-393E-4160-9657-1A407F1F526A}"/>
              </a:ext>
            </a:extLst>
          </p:cNvPr>
          <p:cNvCxnSpPr>
            <a:cxnSpLocks/>
          </p:cNvCxnSpPr>
          <p:nvPr/>
        </p:nvCxnSpPr>
        <p:spPr>
          <a:xfrm>
            <a:off x="3437195" y="2403779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AD80B5-BCD3-47E3-9F81-B1435D1896AF}"/>
              </a:ext>
            </a:extLst>
          </p:cNvPr>
          <p:cNvCxnSpPr>
            <a:cxnSpLocks/>
          </p:cNvCxnSpPr>
          <p:nvPr/>
        </p:nvCxnSpPr>
        <p:spPr>
          <a:xfrm>
            <a:off x="3447244" y="2866003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32BFDD-5EFE-4B31-9181-4180FF731F04}"/>
              </a:ext>
            </a:extLst>
          </p:cNvPr>
          <p:cNvCxnSpPr>
            <a:cxnSpLocks/>
          </p:cNvCxnSpPr>
          <p:nvPr/>
        </p:nvCxnSpPr>
        <p:spPr>
          <a:xfrm flipH="1">
            <a:off x="3346301" y="3311141"/>
            <a:ext cx="272884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35EF883-2DFD-46A2-A412-B71C4A9E4FAF}"/>
              </a:ext>
            </a:extLst>
          </p:cNvPr>
          <p:cNvGrpSpPr/>
          <p:nvPr/>
        </p:nvGrpSpPr>
        <p:grpSpPr>
          <a:xfrm>
            <a:off x="5401611" y="4218503"/>
            <a:ext cx="898707" cy="1204811"/>
            <a:chOff x="888461" y="2544798"/>
            <a:chExt cx="1307805" cy="160341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99FD58-3D7A-4715-B84D-F791B0796EFB}"/>
                </a:ext>
              </a:extLst>
            </p:cNvPr>
            <p:cNvSpPr/>
            <p:nvPr/>
          </p:nvSpPr>
          <p:spPr>
            <a:xfrm>
              <a:off x="888461" y="254479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obj:class</a:t>
              </a:r>
              <a:endPara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E9F9B77-F514-45AE-80BB-636B985F32A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542363" y="3182640"/>
              <a:ext cx="1" cy="96557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9B2B456-7E85-4E1B-BA13-346ADC3254BE}"/>
              </a:ext>
            </a:extLst>
          </p:cNvPr>
          <p:cNvSpPr txBox="1"/>
          <p:nvPr/>
        </p:nvSpPr>
        <p:spPr>
          <a:xfrm>
            <a:off x="6670522" y="2249890"/>
            <a:ext cx="25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Synchronous message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0CA98-1578-4844-AB26-6E42D36C73C1}"/>
              </a:ext>
            </a:extLst>
          </p:cNvPr>
          <p:cNvSpPr txBox="1"/>
          <p:nvPr/>
        </p:nvSpPr>
        <p:spPr>
          <a:xfrm>
            <a:off x="6670522" y="2635965"/>
            <a:ext cx="2543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Asynchronous message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AED376-8073-4AF5-B5EF-E8EE6C676092}"/>
              </a:ext>
            </a:extLst>
          </p:cNvPr>
          <p:cNvSpPr txBox="1"/>
          <p:nvPr/>
        </p:nvSpPr>
        <p:spPr>
          <a:xfrm>
            <a:off x="6670522" y="3082142"/>
            <a:ext cx="2543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Return message (can be ignored)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A66B6C-2A08-44BD-AAFA-AFB37457A22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386954" y="4458142"/>
            <a:ext cx="2014657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75D959-8E57-4C2A-B753-9E0A90C40EAE}"/>
              </a:ext>
            </a:extLst>
          </p:cNvPr>
          <p:cNvSpPr txBox="1"/>
          <p:nvPr/>
        </p:nvSpPr>
        <p:spPr>
          <a:xfrm>
            <a:off x="3671131" y="4116296"/>
            <a:ext cx="144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&lt;&lt;create&gt;&gt;</a:t>
            </a: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23D2F374-C0C4-42AB-8B80-2DCE19434B2F}"/>
              </a:ext>
            </a:extLst>
          </p:cNvPr>
          <p:cNvSpPr/>
          <p:nvPr/>
        </p:nvSpPr>
        <p:spPr>
          <a:xfrm>
            <a:off x="5563945" y="5040234"/>
            <a:ext cx="574038" cy="550119"/>
          </a:xfrm>
          <a:prstGeom prst="mathMultiply">
            <a:avLst>
              <a:gd name="adj1" fmla="val 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4951FC-BA2E-426C-A78A-F0A8E4F8B16E}"/>
              </a:ext>
            </a:extLst>
          </p:cNvPr>
          <p:cNvCxnSpPr>
            <a:cxnSpLocks/>
          </p:cNvCxnSpPr>
          <p:nvPr/>
        </p:nvCxnSpPr>
        <p:spPr>
          <a:xfrm>
            <a:off x="3397003" y="5315293"/>
            <a:ext cx="235301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4722396-0DC2-45ED-AD05-59B264AAD3AE}"/>
              </a:ext>
            </a:extLst>
          </p:cNvPr>
          <p:cNvSpPr txBox="1"/>
          <p:nvPr/>
        </p:nvSpPr>
        <p:spPr>
          <a:xfrm>
            <a:off x="3757323" y="4989949"/>
            <a:ext cx="1446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&lt;&lt;destroy&gt;&gt;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210A13-E085-4822-A906-FBEA736D982D}"/>
              </a:ext>
            </a:extLst>
          </p:cNvPr>
          <p:cNvSpPr txBox="1"/>
          <p:nvPr/>
        </p:nvSpPr>
        <p:spPr>
          <a:xfrm>
            <a:off x="6670522" y="4288864"/>
            <a:ext cx="328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Participant creation message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600FE9-C997-4141-BBA0-736751800646}"/>
              </a:ext>
            </a:extLst>
          </p:cNvPr>
          <p:cNvSpPr txBox="1"/>
          <p:nvPr/>
        </p:nvSpPr>
        <p:spPr>
          <a:xfrm>
            <a:off x="6670522" y="5040234"/>
            <a:ext cx="328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Participant destruction message</a:t>
            </a:r>
          </a:p>
        </p:txBody>
      </p:sp>
    </p:spTree>
    <p:extLst>
      <p:ext uri="{BB962C8B-B14F-4D97-AF65-F5344CB8AC3E}">
        <p14:creationId xmlns:p14="http://schemas.microsoft.com/office/powerpoint/2010/main" val="1515139136"/>
      </p:ext>
    </p:extLst>
  </p:cSld>
  <p:clrMapOvr>
    <a:masterClrMapping/>
  </p:clrMapOvr>
  <p:transition spd="slow">
    <p:push dir="u"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3A0A-2429-45AD-BCA1-CA61B45F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Asynchronous Message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12F5AC-44F5-42ED-8421-ADAD3A7AA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In some case, we want to execute a set of interactions at the same time</a:t>
            </a:r>
          </a:p>
          <a:p>
            <a:r>
              <a:rPr lang="en-IN" sz="3200" dirty="0"/>
              <a:t>We may or may not wait for them to finish</a:t>
            </a:r>
          </a:p>
          <a:p>
            <a:r>
              <a:rPr lang="en-IN" sz="3200" dirty="0"/>
              <a:t>This is required during asynchronous execution of some process</a:t>
            </a:r>
          </a:p>
          <a:p>
            <a:pPr lvl="1"/>
            <a:r>
              <a:rPr lang="en-IN" sz="2800" dirty="0"/>
              <a:t>prevent the UI from getting blocked</a:t>
            </a:r>
          </a:p>
          <a:p>
            <a:pPr lvl="1"/>
            <a:r>
              <a:rPr lang="en-IN" sz="2800" dirty="0"/>
              <a:t>execute multiple tasks at the same time for efficiency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0D152-3DFE-42A8-B29E-1E9B670C2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274CB0-79CD-4F25-913C-19579363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098117"/>
      </p:ext>
    </p:extLst>
  </p:cSld>
  <p:clrMapOvr>
    <a:masterClrMapping/>
  </p:clrMapOvr>
  <p:transition spd="slow">
    <p:push dir="u"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E93A7-9184-49FC-BEC4-4335C2FF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2B550-D409-49C1-8DD1-6437CA18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04326-D942-4EAA-8B15-DF3F3E4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204</a:t>
            </a:fld>
            <a:endParaRPr lang="en-IN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800942-0949-41A0-B12A-5AAAFCE63205}"/>
              </a:ext>
            </a:extLst>
          </p:cNvPr>
          <p:cNvCxnSpPr>
            <a:cxnSpLocks/>
          </p:cNvCxnSpPr>
          <p:nvPr/>
        </p:nvCxnSpPr>
        <p:spPr>
          <a:xfrm>
            <a:off x="1835588" y="3371235"/>
            <a:ext cx="262790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98F2A312-FA20-46D2-A2A1-B80E57A437E0}"/>
              </a:ext>
            </a:extLst>
          </p:cNvPr>
          <p:cNvGrpSpPr/>
          <p:nvPr/>
        </p:nvGrpSpPr>
        <p:grpSpPr>
          <a:xfrm>
            <a:off x="1075362" y="1984487"/>
            <a:ext cx="1307805" cy="4297441"/>
            <a:chOff x="1722474" y="1690688"/>
            <a:chExt cx="1307805" cy="429744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BB8F0A-4AA6-41A7-BA38-EFF3D7EFB549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driver:Driver</a:t>
              </a:r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996D28-380A-41C6-B2B7-259900F5DDC8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376377" y="2328530"/>
              <a:ext cx="0" cy="365959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4E6CFC2-91C0-4FEE-A568-22C31D4B7AFC}"/>
              </a:ext>
            </a:extLst>
          </p:cNvPr>
          <p:cNvSpPr/>
          <p:nvPr/>
        </p:nvSpPr>
        <p:spPr>
          <a:xfrm>
            <a:off x="1622938" y="3084156"/>
            <a:ext cx="203217" cy="2877731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98DCD9-9A69-470A-AC4D-5BEF267D2D4B}"/>
              </a:ext>
            </a:extLst>
          </p:cNvPr>
          <p:cNvGrpSpPr/>
          <p:nvPr/>
        </p:nvGrpSpPr>
        <p:grpSpPr>
          <a:xfrm>
            <a:off x="3910533" y="1951844"/>
            <a:ext cx="1307805" cy="3818020"/>
            <a:chOff x="1722474" y="1690688"/>
            <a:chExt cx="1307805" cy="38180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5FCBFD-1486-4349-A45E-C1B5BA40EAFD}"/>
                </a:ext>
              </a:extLst>
            </p:cNvPr>
            <p:cNvSpPr/>
            <p:nvPr/>
          </p:nvSpPr>
          <p:spPr>
            <a:xfrm>
              <a:off x="1722474" y="1690688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bmw:Car</a:t>
              </a:r>
              <a:endParaRPr lang="en-IN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081B67-0A3B-41AD-B2AC-9AC13C973D7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376377" y="2328530"/>
              <a:ext cx="0" cy="318017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3F6E435-C5C6-4399-8054-AAD6BEB427CB}"/>
              </a:ext>
            </a:extLst>
          </p:cNvPr>
          <p:cNvSpPr/>
          <p:nvPr/>
        </p:nvSpPr>
        <p:spPr>
          <a:xfrm>
            <a:off x="4463493" y="3371235"/>
            <a:ext cx="199947" cy="1987149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C418E0-D9E1-4964-81CB-45DE410820A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826155" y="5358384"/>
            <a:ext cx="2737312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FE0DB9-BCA1-4FDE-AFF1-F7E254A29921}"/>
              </a:ext>
            </a:extLst>
          </p:cNvPr>
          <p:cNvSpPr txBox="1"/>
          <p:nvPr/>
        </p:nvSpPr>
        <p:spPr>
          <a:xfrm>
            <a:off x="2096852" y="2987445"/>
            <a:ext cx="209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Brake()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19A965-1E9E-4D64-833D-DFE25288ECAD}"/>
              </a:ext>
            </a:extLst>
          </p:cNvPr>
          <p:cNvGrpSpPr/>
          <p:nvPr/>
        </p:nvGrpSpPr>
        <p:grpSpPr>
          <a:xfrm>
            <a:off x="6538438" y="1951844"/>
            <a:ext cx="1307805" cy="3406540"/>
            <a:chOff x="6538438" y="1951844"/>
            <a:chExt cx="1307805" cy="34065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69754E-389D-40EF-93D8-0F34C8989317}"/>
                </a:ext>
              </a:extLst>
            </p:cNvPr>
            <p:cNvGrpSpPr/>
            <p:nvPr/>
          </p:nvGrpSpPr>
          <p:grpSpPr>
            <a:xfrm>
              <a:off x="6538438" y="1951844"/>
              <a:ext cx="1307805" cy="3406540"/>
              <a:chOff x="1722474" y="1690688"/>
              <a:chExt cx="1307805" cy="340654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80E9BB5-008E-49B4-8E90-EF43E757E051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brkLt:Light</a:t>
                </a:r>
                <a:endPara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B8C354B2-5615-4E62-B91B-53C81ADCCCA2}"/>
                  </a:ext>
                </a:extLst>
              </p:cNvPr>
              <p:cNvCxnSpPr>
                <a:cxnSpLocks/>
                <a:stCxn id="18" idx="2"/>
              </p:cNvCxnSpPr>
              <p:nvPr/>
            </p:nvCxnSpPr>
            <p:spPr>
              <a:xfrm>
                <a:off x="2376377" y="2328530"/>
                <a:ext cx="0" cy="276869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6EB508-6A9B-4803-ACA8-F7B8CE64F70F}"/>
                </a:ext>
              </a:extLst>
            </p:cNvPr>
            <p:cNvSpPr/>
            <p:nvPr/>
          </p:nvSpPr>
          <p:spPr>
            <a:xfrm>
              <a:off x="7091397" y="3525378"/>
              <a:ext cx="201885" cy="897313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4F88D31-74CC-4A42-BC13-AD30162E2868}"/>
              </a:ext>
            </a:extLst>
          </p:cNvPr>
          <p:cNvGrpSpPr/>
          <p:nvPr/>
        </p:nvGrpSpPr>
        <p:grpSpPr>
          <a:xfrm>
            <a:off x="8815001" y="2500484"/>
            <a:ext cx="2212370" cy="2702452"/>
            <a:chOff x="6538438" y="1951844"/>
            <a:chExt cx="2212370" cy="270245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64989D3-14E8-400D-942B-E5083CD3784D}"/>
                </a:ext>
              </a:extLst>
            </p:cNvPr>
            <p:cNvGrpSpPr/>
            <p:nvPr/>
          </p:nvGrpSpPr>
          <p:grpSpPr>
            <a:xfrm>
              <a:off x="6538438" y="1951844"/>
              <a:ext cx="2212370" cy="2702452"/>
              <a:chOff x="1722474" y="1690688"/>
              <a:chExt cx="2212370" cy="270245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BE769FC-2BEF-419E-848E-2CF69AB07946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2212370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brakeSystem:BrakeSystem</a:t>
                </a:r>
                <a:endPara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3EDF0B3-556F-4699-9558-9C54F5ADE73E}"/>
                  </a:ext>
                </a:extLst>
              </p:cNvPr>
              <p:cNvCxnSpPr>
                <a:cxnSpLocks/>
                <a:stCxn id="26" idx="2"/>
              </p:cNvCxnSpPr>
              <p:nvPr/>
            </p:nvCxnSpPr>
            <p:spPr>
              <a:xfrm>
                <a:off x="2828659" y="2328530"/>
                <a:ext cx="0" cy="206461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D8D5D2-2693-4295-B7D5-B804498C10DD}"/>
                </a:ext>
              </a:extLst>
            </p:cNvPr>
            <p:cNvSpPr/>
            <p:nvPr/>
          </p:nvSpPr>
          <p:spPr>
            <a:xfrm>
              <a:off x="7543680" y="3358013"/>
              <a:ext cx="201885" cy="897313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93DF62D-C9EA-479E-B35A-4356C5E151E6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683695" y="3525378"/>
            <a:ext cx="250864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544824-E8A2-446B-A6A0-6DAAF2DC0D66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683696" y="3906653"/>
            <a:ext cx="5237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964E3C9-3268-4DAB-8012-6AE15C17BF3B}"/>
              </a:ext>
            </a:extLst>
          </p:cNvPr>
          <p:cNvSpPr txBox="1"/>
          <p:nvPr/>
        </p:nvSpPr>
        <p:spPr>
          <a:xfrm>
            <a:off x="4876921" y="3214712"/>
            <a:ext cx="209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SwitchOn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329458-09E1-4529-91F1-94619330F241}"/>
              </a:ext>
            </a:extLst>
          </p:cNvPr>
          <p:cNvSpPr txBox="1"/>
          <p:nvPr/>
        </p:nvSpPr>
        <p:spPr>
          <a:xfrm>
            <a:off x="5081020" y="3624347"/>
            <a:ext cx="2099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Engage()</a:t>
            </a:r>
          </a:p>
        </p:txBody>
      </p:sp>
    </p:spTree>
    <p:extLst>
      <p:ext uri="{BB962C8B-B14F-4D97-AF65-F5344CB8AC3E}">
        <p14:creationId xmlns:p14="http://schemas.microsoft.com/office/powerpoint/2010/main" val="875697897"/>
      </p:ext>
    </p:extLst>
  </p:cSld>
  <p:clrMapOvr>
    <a:masterClrMapping/>
  </p:clrMapOvr>
  <p:transition spd="slow">
    <p:push dir="u"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C81D-973B-4B28-A424-1EFE17F0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74C91-DE63-454B-8BFF-738127C65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67C97-7155-4303-BF5E-76475C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205</a:t>
            </a:fld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27C622-0028-4913-9C4A-090C16533996}"/>
              </a:ext>
            </a:extLst>
          </p:cNvPr>
          <p:cNvCxnSpPr>
            <a:cxnSpLocks/>
          </p:cNvCxnSpPr>
          <p:nvPr/>
        </p:nvCxnSpPr>
        <p:spPr>
          <a:xfrm>
            <a:off x="7540938" y="3247841"/>
            <a:ext cx="1854743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E5F543C-980B-4A70-AC63-681609629C3B}"/>
              </a:ext>
            </a:extLst>
          </p:cNvPr>
          <p:cNvGrpSpPr/>
          <p:nvPr/>
        </p:nvGrpSpPr>
        <p:grpSpPr>
          <a:xfrm>
            <a:off x="8848105" y="1828450"/>
            <a:ext cx="1307805" cy="2924420"/>
            <a:chOff x="6826938" y="1861093"/>
            <a:chExt cx="1307805" cy="29244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6167D5-3E26-4413-9A7F-D28587769DAA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2924420"/>
              <a:chOff x="1722474" y="1690688"/>
              <a:chExt cx="1307805" cy="29244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1CFBE8E-3053-47F2-BC99-DC1B4EBA4A80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m_pDldr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F7EFFFC-AADF-474F-8635-ABE807FA1B5E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376377" y="2328530"/>
                <a:ext cx="0" cy="2286578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C39851-E602-45F8-9DF1-83699FDCF9EB}"/>
                </a:ext>
              </a:extLst>
            </p:cNvPr>
            <p:cNvSpPr/>
            <p:nvPr/>
          </p:nvSpPr>
          <p:spPr>
            <a:xfrm>
              <a:off x="7374514" y="3280484"/>
              <a:ext cx="212650" cy="1193603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3ADEF9-3B7A-4AA6-92D3-6EA4B19AF8EA}"/>
              </a:ext>
            </a:extLst>
          </p:cNvPr>
          <p:cNvGrpSpPr/>
          <p:nvPr/>
        </p:nvGrpSpPr>
        <p:grpSpPr>
          <a:xfrm>
            <a:off x="6786093" y="1828450"/>
            <a:ext cx="1307805" cy="4049836"/>
            <a:chOff x="9662109" y="1828450"/>
            <a:chExt cx="1307805" cy="40498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B3AAFF-17DB-4E1F-8CF1-2F3E3769F319}"/>
                </a:ext>
              </a:extLst>
            </p:cNvPr>
            <p:cNvGrpSpPr/>
            <p:nvPr/>
          </p:nvGrpSpPr>
          <p:grpSpPr>
            <a:xfrm>
              <a:off x="9662109" y="1828450"/>
              <a:ext cx="1307805" cy="4049836"/>
              <a:chOff x="1722474" y="1690688"/>
              <a:chExt cx="1307805" cy="404983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9897C94-0F3D-4C8E-BFAB-E7EB4E4D42E1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form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E28748E-FF01-418C-9609-4FCEAF9D0D6F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2376377" y="2328530"/>
                <a:ext cx="0" cy="341199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CD024-B44A-44B7-A2F5-067A8D9F9522}"/>
                </a:ext>
              </a:extLst>
            </p:cNvPr>
            <p:cNvSpPr/>
            <p:nvPr/>
          </p:nvSpPr>
          <p:spPr>
            <a:xfrm>
              <a:off x="10215069" y="3247841"/>
              <a:ext cx="187161" cy="2580203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F1B2E-D565-4DB9-8465-0A8BBB0AD114}"/>
              </a:ext>
            </a:extLst>
          </p:cNvPr>
          <p:cNvCxnSpPr>
            <a:cxnSpLocks/>
          </p:cNvCxnSpPr>
          <p:nvPr/>
        </p:nvCxnSpPr>
        <p:spPr>
          <a:xfrm>
            <a:off x="9612266" y="3519916"/>
            <a:ext cx="39497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AD93B98-CAA4-486C-970E-BAD641151F8D}"/>
              </a:ext>
            </a:extLst>
          </p:cNvPr>
          <p:cNvSpPr/>
          <p:nvPr/>
        </p:nvSpPr>
        <p:spPr>
          <a:xfrm>
            <a:off x="9518747" y="3698139"/>
            <a:ext cx="194464" cy="44865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4C173B-5C21-40BE-92D0-B0150736B1AC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9713211" y="3922468"/>
            <a:ext cx="302676" cy="86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2C51B5-0CC9-4C02-A896-E8DC0883BFF8}"/>
              </a:ext>
            </a:extLst>
          </p:cNvPr>
          <p:cNvCxnSpPr>
            <a:cxnSpLocks/>
          </p:cNvCxnSpPr>
          <p:nvPr/>
        </p:nvCxnSpPr>
        <p:spPr>
          <a:xfrm>
            <a:off x="10015886" y="3528881"/>
            <a:ext cx="0" cy="394447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BD3D49-3C53-4582-8B60-FD952733B39C}"/>
              </a:ext>
            </a:extLst>
          </p:cNvPr>
          <p:cNvSpPr txBox="1"/>
          <p:nvPr/>
        </p:nvSpPr>
        <p:spPr>
          <a:xfrm>
            <a:off x="9855760" y="3910855"/>
            <a:ext cx="9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57CA2-9BB3-4CA6-9000-F4510014111E}"/>
              </a:ext>
            </a:extLst>
          </p:cNvPr>
          <p:cNvSpPr txBox="1"/>
          <p:nvPr/>
        </p:nvSpPr>
        <p:spPr>
          <a:xfrm>
            <a:off x="7828162" y="2877104"/>
            <a:ext cx="1458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Download()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F863B8-E072-4D57-A487-718CDFF3C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5" y="5038737"/>
            <a:ext cx="4775400" cy="10462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D8F805-E279-4D53-8C70-2BE0FFA4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6" y="1727244"/>
            <a:ext cx="5888132" cy="28949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5A036-2761-4A33-B085-243521355ECF}"/>
              </a:ext>
            </a:extLst>
          </p:cNvPr>
          <p:cNvGrpSpPr/>
          <p:nvPr/>
        </p:nvGrpSpPr>
        <p:grpSpPr>
          <a:xfrm>
            <a:off x="10779219" y="1819724"/>
            <a:ext cx="1307805" cy="4049836"/>
            <a:chOff x="9662109" y="1828450"/>
            <a:chExt cx="1307805" cy="40498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508DA22-08F9-4B75-9E27-DDC99F4BB7F0}"/>
                </a:ext>
              </a:extLst>
            </p:cNvPr>
            <p:cNvGrpSpPr/>
            <p:nvPr/>
          </p:nvGrpSpPr>
          <p:grpSpPr>
            <a:xfrm>
              <a:off x="9662109" y="1828450"/>
              <a:ext cx="1307805" cy="4049836"/>
              <a:chOff x="1722474" y="1690688"/>
              <a:chExt cx="1307805" cy="404983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098FE6-AD01-4CC3-82A4-06D68115C4DB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grid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FFA3214-F92F-447E-A8DD-3BB1F67C4D48}"/>
                  </a:ext>
                </a:extLst>
              </p:cNvPr>
              <p:cNvCxnSpPr>
                <a:cxnSpLocks/>
                <a:stCxn id="33" idx="2"/>
              </p:cNvCxnSpPr>
              <p:nvPr/>
            </p:nvCxnSpPr>
            <p:spPr>
              <a:xfrm>
                <a:off x="2376377" y="2328530"/>
                <a:ext cx="0" cy="3411994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0C8FBD2-4AEB-4C20-B0B2-76999ADA64C2}"/>
                </a:ext>
              </a:extLst>
            </p:cNvPr>
            <p:cNvSpPr/>
            <p:nvPr/>
          </p:nvSpPr>
          <p:spPr>
            <a:xfrm>
              <a:off x="10215069" y="3436530"/>
              <a:ext cx="215562" cy="1445648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71A80CF-9D19-471B-8306-63988107C4B9}"/>
              </a:ext>
            </a:extLst>
          </p:cNvPr>
          <p:cNvCxnSpPr>
            <a:cxnSpLocks/>
          </p:cNvCxnSpPr>
          <p:nvPr/>
        </p:nvCxnSpPr>
        <p:spPr>
          <a:xfrm>
            <a:off x="7537004" y="3436529"/>
            <a:ext cx="3795176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D202979-A234-4596-A116-C85EFD61DB88}"/>
              </a:ext>
            </a:extLst>
          </p:cNvPr>
          <p:cNvSpPr txBox="1"/>
          <p:nvPr/>
        </p:nvSpPr>
        <p:spPr>
          <a:xfrm>
            <a:off x="9664593" y="3058251"/>
            <a:ext cx="1458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SortColumn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68B4CB-218C-4B97-BF15-3512C5E0D0EB}"/>
              </a:ext>
            </a:extLst>
          </p:cNvPr>
          <p:cNvCxnSpPr>
            <a:cxnSpLocks/>
          </p:cNvCxnSpPr>
          <p:nvPr/>
        </p:nvCxnSpPr>
        <p:spPr>
          <a:xfrm flipH="1">
            <a:off x="7537004" y="4873452"/>
            <a:ext cx="379517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170634"/>
      </p:ext>
    </p:extLst>
  </p:cSld>
  <p:clrMapOvr>
    <a:masterClrMapping/>
  </p:clrMapOvr>
  <p:transition spd="slow">
    <p:push dir="u"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81B5-EB4E-4D75-9182-DDEFE759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&amp; Destroy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336EB-1DCC-477C-BAC6-FFCDFF00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message creates instance of a class</a:t>
            </a:r>
          </a:p>
          <a:p>
            <a:r>
              <a:rPr lang="en-IN" dirty="0"/>
              <a:t>Shown as stereotype &lt;&lt;create&gt;&gt; over the message arrow</a:t>
            </a:r>
          </a:p>
          <a:p>
            <a:r>
              <a:rPr lang="en-IN" dirty="0"/>
              <a:t>Destroy message destroys the instance</a:t>
            </a:r>
          </a:p>
          <a:p>
            <a:r>
              <a:rPr lang="en-IN" dirty="0"/>
              <a:t>It is shown as stereotype &lt;&lt;destroy&gt;&gt;</a:t>
            </a:r>
          </a:p>
          <a:p>
            <a:pPr lvl="1"/>
            <a:r>
              <a:rPr lang="en-IN" dirty="0"/>
              <a:t>Can be used to show explicit destruction of objects e.g. in C++, we use delete to destroy a heap-based object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89B1D-67EC-41A4-B78B-8B8BAD7FF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3AC70-45AB-4943-86ED-506DC450A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206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5419332"/>
      </p:ext>
    </p:extLst>
  </p:cSld>
  <p:clrMapOvr>
    <a:masterClrMapping/>
  </p:clrMapOvr>
  <p:transition spd="slow">
    <p:push dir="u"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2D0119-7B73-4C1E-ACC3-AEFE37823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Create &amp; Destroy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68AD5-16FF-4558-A996-6A53788A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CE9C-FF50-47DA-97E8-6D9B8BD3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207</a:t>
            </a:fld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FEF98-B866-4BB6-9F7A-EFCA42EBF287}"/>
              </a:ext>
            </a:extLst>
          </p:cNvPr>
          <p:cNvGrpSpPr/>
          <p:nvPr/>
        </p:nvGrpSpPr>
        <p:grpSpPr>
          <a:xfrm>
            <a:off x="4085185" y="1667676"/>
            <a:ext cx="1307805" cy="4120174"/>
            <a:chOff x="6826938" y="1861093"/>
            <a:chExt cx="1307805" cy="41201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3881C76-5CD7-4492-A273-E9E739CDD2A7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6FD9B20-2008-4B36-92B1-97D8AA2CB2D5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m_pDldr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2F07C23-E9DC-4A75-B1F1-B05DBBD80C26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D66F08-AC1C-473B-A0AC-727A36DA22F2}"/>
                </a:ext>
              </a:extLst>
            </p:cNvPr>
            <p:cNvSpPr/>
            <p:nvPr/>
          </p:nvSpPr>
          <p:spPr>
            <a:xfrm>
              <a:off x="7373369" y="2933553"/>
              <a:ext cx="210226" cy="2801128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0F3388-D9B0-42D0-9B18-C3446CB9B77B}"/>
              </a:ext>
            </a:extLst>
          </p:cNvPr>
          <p:cNvCxnSpPr>
            <a:cxnSpLocks/>
          </p:cNvCxnSpPr>
          <p:nvPr/>
        </p:nvCxnSpPr>
        <p:spPr>
          <a:xfrm>
            <a:off x="4845418" y="2842936"/>
            <a:ext cx="39497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93DC8-3659-4D71-8144-0346ED0645C2}"/>
              </a:ext>
            </a:extLst>
          </p:cNvPr>
          <p:cNvSpPr/>
          <p:nvPr/>
        </p:nvSpPr>
        <p:spPr>
          <a:xfrm>
            <a:off x="4751899" y="3021159"/>
            <a:ext cx="194464" cy="44865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933FE2-E49A-42F2-A4EE-7E93896B4BE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4946363" y="3245488"/>
            <a:ext cx="302676" cy="86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15CE6-E312-414A-BED6-66AB6323C04D}"/>
              </a:ext>
            </a:extLst>
          </p:cNvPr>
          <p:cNvCxnSpPr>
            <a:cxnSpLocks/>
          </p:cNvCxnSpPr>
          <p:nvPr/>
        </p:nvCxnSpPr>
        <p:spPr>
          <a:xfrm>
            <a:off x="5249038" y="2851901"/>
            <a:ext cx="0" cy="394447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6AACA5F-DC07-463A-B7DF-4C923323F8EA}"/>
              </a:ext>
            </a:extLst>
          </p:cNvPr>
          <p:cNvSpPr txBox="1"/>
          <p:nvPr/>
        </p:nvSpPr>
        <p:spPr>
          <a:xfrm>
            <a:off x="5117249" y="2556628"/>
            <a:ext cx="93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Connect()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F253F4-AC8A-45EB-89E4-D232B77D5D98}"/>
              </a:ext>
            </a:extLst>
          </p:cNvPr>
          <p:cNvGrpSpPr/>
          <p:nvPr/>
        </p:nvGrpSpPr>
        <p:grpSpPr>
          <a:xfrm>
            <a:off x="7000244" y="2874026"/>
            <a:ext cx="1307805" cy="2625610"/>
            <a:chOff x="2376375" y="2939126"/>
            <a:chExt cx="1307805" cy="26256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F6DD65-115C-43C4-A45D-208020158078}"/>
                </a:ext>
              </a:extLst>
            </p:cNvPr>
            <p:cNvSpPr/>
            <p:nvPr/>
          </p:nvSpPr>
          <p:spPr>
            <a:xfrm>
              <a:off x="2376375" y="2939126"/>
              <a:ext cx="1307805" cy="63784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socket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F1EBA2-C04F-4090-85CE-D7A4479FBD80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 flipH="1">
              <a:off x="3030214" y="3576968"/>
              <a:ext cx="64" cy="198776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lgDash"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364B51-ED73-41C0-AC93-63F71019ABF5}"/>
              </a:ext>
            </a:extLst>
          </p:cNvPr>
          <p:cNvCxnSpPr>
            <a:cxnSpLocks/>
          </p:cNvCxnSpPr>
          <p:nvPr/>
        </p:nvCxnSpPr>
        <p:spPr>
          <a:xfrm>
            <a:off x="4946363" y="3352401"/>
            <a:ext cx="2063572" cy="0"/>
          </a:xfrm>
          <a:prstGeom prst="straightConnector1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7E12727-490B-41B9-8BB3-F01AFB889466}"/>
              </a:ext>
            </a:extLst>
          </p:cNvPr>
          <p:cNvSpPr txBox="1"/>
          <p:nvPr/>
        </p:nvSpPr>
        <p:spPr>
          <a:xfrm>
            <a:off x="5376495" y="3008853"/>
            <a:ext cx="1203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&lt;&lt;create&gt;&gt;</a:t>
            </a:r>
          </a:p>
        </p:txBody>
      </p:sp>
      <p:sp>
        <p:nvSpPr>
          <p:cNvPr id="28" name="Multiplication Sign 27">
            <a:extLst>
              <a:ext uri="{FF2B5EF4-FFF2-40B4-BE49-F238E27FC236}">
                <a16:creationId xmlns:a16="http://schemas.microsoft.com/office/drawing/2014/main" id="{E465B0E2-6F4E-433A-B50F-CB42873C02C8}"/>
              </a:ext>
            </a:extLst>
          </p:cNvPr>
          <p:cNvSpPr/>
          <p:nvPr/>
        </p:nvSpPr>
        <p:spPr>
          <a:xfrm>
            <a:off x="7394214" y="5003200"/>
            <a:ext cx="546398" cy="523631"/>
          </a:xfrm>
          <a:prstGeom prst="mathMultiply">
            <a:avLst>
              <a:gd name="adj1" fmla="val 0"/>
            </a:avLst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75ADF3-CF31-4EAA-B5A0-F6893A592086}"/>
              </a:ext>
            </a:extLst>
          </p:cNvPr>
          <p:cNvCxnSpPr>
            <a:cxnSpLocks/>
          </p:cNvCxnSpPr>
          <p:nvPr/>
        </p:nvCxnSpPr>
        <p:spPr>
          <a:xfrm>
            <a:off x="4849345" y="5265016"/>
            <a:ext cx="2818068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CF94A2E-9058-4FA4-BE04-6AB82FBF2D78}"/>
              </a:ext>
            </a:extLst>
          </p:cNvPr>
          <p:cNvSpPr txBox="1"/>
          <p:nvPr/>
        </p:nvSpPr>
        <p:spPr>
          <a:xfrm>
            <a:off x="5392990" y="4910351"/>
            <a:ext cx="1203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&lt;&lt;destroy&gt;&gt;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792F48-5435-41F6-942C-8793AFD7FB9C}"/>
              </a:ext>
            </a:extLst>
          </p:cNvPr>
          <p:cNvSpPr/>
          <p:nvPr/>
        </p:nvSpPr>
        <p:spPr>
          <a:xfrm>
            <a:off x="7549033" y="3903456"/>
            <a:ext cx="210099" cy="1187294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AC69E4-2DB8-42C1-8E7E-0A0D46CFB1CF}"/>
              </a:ext>
            </a:extLst>
          </p:cNvPr>
          <p:cNvCxnSpPr>
            <a:cxnSpLocks/>
          </p:cNvCxnSpPr>
          <p:nvPr/>
        </p:nvCxnSpPr>
        <p:spPr>
          <a:xfrm>
            <a:off x="4849346" y="4048864"/>
            <a:ext cx="2712955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1E65B32-F9C0-496A-90B5-29723F079C35}"/>
              </a:ext>
            </a:extLst>
          </p:cNvPr>
          <p:cNvSpPr txBox="1"/>
          <p:nvPr/>
        </p:nvSpPr>
        <p:spPr>
          <a:xfrm>
            <a:off x="5736444" y="3679802"/>
            <a:ext cx="1171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ReadData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F955D9-2A58-41E9-AF88-A521C82E1714}"/>
              </a:ext>
            </a:extLst>
          </p:cNvPr>
          <p:cNvCxnSpPr>
            <a:cxnSpLocks/>
          </p:cNvCxnSpPr>
          <p:nvPr/>
        </p:nvCxnSpPr>
        <p:spPr>
          <a:xfrm flipH="1">
            <a:off x="4849345" y="4764047"/>
            <a:ext cx="2712956" cy="0"/>
          </a:xfrm>
          <a:prstGeom prst="straightConnector1">
            <a:avLst/>
          </a:prstGeom>
          <a:ln w="28575" cap="rnd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F04D849-F24E-44F9-97C6-D04F7B03AAE6}"/>
              </a:ext>
            </a:extLst>
          </p:cNvPr>
          <p:cNvSpPr txBox="1"/>
          <p:nvPr/>
        </p:nvSpPr>
        <p:spPr>
          <a:xfrm>
            <a:off x="5667769" y="4488547"/>
            <a:ext cx="1171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85804818"/>
      </p:ext>
    </p:extLst>
  </p:cSld>
  <p:clrMapOvr>
    <a:masterClrMapping/>
  </p:clrMapOvr>
  <p:transition spd="slow">
    <p:push dir="u"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9E024-24A4-40A5-9424-D7CD8B51F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Fragments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F4081-0BFE-4D2A-A77C-A200C1198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Sequence diagrams also depict loops, conditional execution, alternative execution, etc</a:t>
            </a:r>
          </a:p>
          <a:p>
            <a:pPr lvl="1"/>
            <a:r>
              <a:rPr lang="en-IN" sz="2800" dirty="0"/>
              <a:t>can quickly grow and become unmanageable</a:t>
            </a:r>
          </a:p>
          <a:p>
            <a:r>
              <a:rPr lang="en-IN" sz="3200" dirty="0"/>
              <a:t>These interactions can be shown through fragments</a:t>
            </a:r>
          </a:p>
          <a:p>
            <a:r>
              <a:rPr lang="en-IN" sz="3200" dirty="0"/>
              <a:t>A fragment is a box that encloses the portion of the interaction</a:t>
            </a:r>
          </a:p>
          <a:p>
            <a:pPr lvl="1"/>
            <a:r>
              <a:rPr lang="en-IN" sz="2800" dirty="0"/>
              <a:t>can contain any number of interactions</a:t>
            </a:r>
          </a:p>
          <a:p>
            <a:pPr lvl="1"/>
            <a:r>
              <a:rPr lang="en-IN" sz="2800" dirty="0"/>
              <a:t>can contain other fragments</a:t>
            </a:r>
          </a:p>
          <a:p>
            <a:endParaRPr lang="en-IN" sz="3200" dirty="0"/>
          </a:p>
          <a:p>
            <a:endParaRPr lang="en-IN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5BF03-9D88-4843-A78C-CDAEC4260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58DA-9231-4469-9581-70186089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208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459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FAC6-D6E8-42FC-ACCC-20AEA554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Fragment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C6C8F-90D0-4897-B369-22929E162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ref</a:t>
            </a:r>
          </a:p>
          <a:p>
            <a:pPr lvl="1"/>
            <a:r>
              <a:rPr lang="en-IN" dirty="0"/>
              <a:t>used to represent an interaction that is defined elsewhere in the model</a:t>
            </a:r>
          </a:p>
          <a:p>
            <a:r>
              <a:rPr lang="en-IN" dirty="0"/>
              <a:t>loop</a:t>
            </a:r>
          </a:p>
          <a:p>
            <a:pPr lvl="1"/>
            <a:r>
              <a:rPr lang="en-IN" dirty="0"/>
              <a:t>loops through interactions within the fragment any number of times (condition is shown as a guard statement)</a:t>
            </a:r>
          </a:p>
          <a:p>
            <a:r>
              <a:rPr lang="en-IN" dirty="0"/>
              <a:t>break</a:t>
            </a:r>
          </a:p>
          <a:p>
            <a:pPr lvl="1"/>
            <a:r>
              <a:rPr lang="en-IN" dirty="0"/>
              <a:t>used to break out of a loop fragment (similar to break statement)</a:t>
            </a:r>
          </a:p>
          <a:p>
            <a:r>
              <a:rPr lang="en-IN" dirty="0"/>
              <a:t>opt</a:t>
            </a:r>
          </a:p>
          <a:p>
            <a:pPr lvl="1"/>
            <a:r>
              <a:rPr lang="en-IN" dirty="0"/>
              <a:t>the interaction in this fragment is executed only if the guard condition is true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8324-72B8-4103-84F9-2E90DEA2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D976CF-F242-4FCC-8BF9-1544B578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209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13724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Decompose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612258" y="3361211"/>
            <a:ext cx="2179675" cy="917061"/>
          </a:xfrm>
          <a:prstGeom prst="roundRect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Prepare Report Card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380615" y="2982430"/>
            <a:ext cx="2477384" cy="1674629"/>
          </a:xfrm>
          <a:prstGeom prst="roundRect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Accept</a:t>
            </a:r>
          </a:p>
          <a:p>
            <a:r>
              <a:rPr lang="en-IN" sz="2400" dirty="0"/>
              <a:t>Calculate</a:t>
            </a:r>
          </a:p>
          <a:p>
            <a:r>
              <a:rPr lang="en-IN" sz="2400" dirty="0"/>
              <a:t>Display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8451112" y="2562442"/>
            <a:ext cx="2902688" cy="2514601"/>
          </a:xfrm>
          <a:prstGeom prst="roundRect">
            <a:avLst/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 err="1"/>
              <a:t>InputStudentInfo</a:t>
            </a:r>
            <a:endParaRPr lang="en-IN" sz="2400" dirty="0"/>
          </a:p>
          <a:p>
            <a:r>
              <a:rPr lang="en-IN" sz="2400" dirty="0" err="1"/>
              <a:t>InputTestInfo</a:t>
            </a:r>
            <a:endParaRPr lang="en-IN" sz="2400" dirty="0"/>
          </a:p>
          <a:p>
            <a:r>
              <a:rPr lang="en-IN" sz="2400" dirty="0" err="1"/>
              <a:t>InputSubjectInfo</a:t>
            </a:r>
            <a:endParaRPr lang="en-IN" sz="2400" dirty="0"/>
          </a:p>
          <a:p>
            <a:r>
              <a:rPr lang="en-IN" sz="2400" dirty="0"/>
              <a:t>Calculate</a:t>
            </a:r>
          </a:p>
          <a:p>
            <a:r>
              <a:rPr lang="en-IN" sz="2400" dirty="0" err="1"/>
              <a:t>AssignGrade</a:t>
            </a:r>
            <a:endParaRPr lang="en-IN" sz="2400" dirty="0"/>
          </a:p>
          <a:p>
            <a:r>
              <a:rPr lang="en-IN" sz="2400" dirty="0" err="1"/>
              <a:t>DisplayDetails</a:t>
            </a:r>
            <a:endParaRPr lang="en-IN" sz="2400" dirty="0"/>
          </a:p>
        </p:txBody>
      </p:sp>
      <p:cxnSp>
        <p:nvCxnSpPr>
          <p:cNvPr id="8" name="Straight Arrow Connector 7"/>
          <p:cNvCxnSpPr>
            <a:cxnSpLocks/>
            <a:stCxn id="4" idx="3"/>
            <a:endCxn id="5" idx="1"/>
          </p:cNvCxnSpPr>
          <p:nvPr/>
        </p:nvCxnSpPr>
        <p:spPr>
          <a:xfrm>
            <a:off x="2791933" y="3819742"/>
            <a:ext cx="1588682" cy="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57999" y="3811764"/>
            <a:ext cx="1584252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24840" y="3869070"/>
            <a:ext cx="1318437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Decompose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0906" y="3869070"/>
            <a:ext cx="1318437" cy="36933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Decompose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77C40D-5E3C-446F-8D43-70A7155C3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3BDC-4D6E-45AE-A319-EFF4CF3F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908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2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F2044-50AD-4C90-9609-A491FE65BF2D}"/>
              </a:ext>
            </a:extLst>
          </p:cNvPr>
          <p:cNvGrpSpPr/>
          <p:nvPr/>
        </p:nvGrpSpPr>
        <p:grpSpPr>
          <a:xfrm>
            <a:off x="3666427" y="2670423"/>
            <a:ext cx="4240898" cy="1402213"/>
            <a:chOff x="2823883" y="2989703"/>
            <a:chExt cx="3205066" cy="84937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00BC2-3E1B-4145-927A-D379DFA420AB}"/>
                </a:ext>
              </a:extLst>
            </p:cNvPr>
            <p:cNvSpPr/>
            <p:nvPr/>
          </p:nvSpPr>
          <p:spPr>
            <a:xfrm>
              <a:off x="2827042" y="3016253"/>
              <a:ext cx="639519" cy="231258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loop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EB3CB2-89BD-4249-89EF-FC21BC558E91}"/>
                </a:ext>
              </a:extLst>
            </p:cNvPr>
            <p:cNvSpPr txBox="1"/>
            <p:nvPr/>
          </p:nvSpPr>
          <p:spPr>
            <a:xfrm>
              <a:off x="4152758" y="2989703"/>
              <a:ext cx="779095" cy="18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[trip=true]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A83EB0-CE2D-4485-99C0-BEAF95B44AD2}"/>
                </a:ext>
              </a:extLst>
            </p:cNvPr>
            <p:cNvSpPr/>
            <p:nvPr/>
          </p:nvSpPr>
          <p:spPr>
            <a:xfrm>
              <a:off x="2823883" y="3016253"/>
              <a:ext cx="3205066" cy="822822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B0830F-B4F1-48EA-A1C8-AF497FBC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loop Fragment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BFD32-D9F9-4977-9D2B-ED2F10E0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2B9E-D91C-470B-AB7F-90640E6F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210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CC013E-EAA1-46EA-BF8D-3AB75F096AB6}"/>
              </a:ext>
            </a:extLst>
          </p:cNvPr>
          <p:cNvGrpSpPr/>
          <p:nvPr/>
        </p:nvGrpSpPr>
        <p:grpSpPr>
          <a:xfrm>
            <a:off x="4040120" y="1773510"/>
            <a:ext cx="1307805" cy="4120174"/>
            <a:chOff x="6826938" y="1861093"/>
            <a:chExt cx="1307805" cy="41201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8D7FA9-C9C3-471A-BA69-D1618E772457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B549C6-27DC-4DD0-9339-FAAE4C92AE3F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taxi:Car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78798C-40D9-4956-9E15-707BBEBD26D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B4D631-2DB2-4787-AD15-8D44669C080C}"/>
                </a:ext>
              </a:extLst>
            </p:cNvPr>
            <p:cNvSpPr/>
            <p:nvPr/>
          </p:nvSpPr>
          <p:spPr>
            <a:xfrm>
              <a:off x="7374513" y="3280484"/>
              <a:ext cx="216585" cy="2228511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225F80-B749-4EBF-8197-6654CEFC0D3F}"/>
              </a:ext>
            </a:extLst>
          </p:cNvPr>
          <p:cNvGrpSpPr/>
          <p:nvPr/>
        </p:nvGrpSpPr>
        <p:grpSpPr>
          <a:xfrm>
            <a:off x="6126121" y="1773510"/>
            <a:ext cx="1781205" cy="4120174"/>
            <a:chOff x="6580864" y="1864359"/>
            <a:chExt cx="1781205" cy="41201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EE21F3-86DD-4313-A748-2E7AFEB95734}"/>
                </a:ext>
              </a:extLst>
            </p:cNvPr>
            <p:cNvGrpSpPr/>
            <p:nvPr/>
          </p:nvGrpSpPr>
          <p:grpSpPr>
            <a:xfrm>
              <a:off x="6580864" y="1864359"/>
              <a:ext cx="1781205" cy="4120174"/>
              <a:chOff x="1476400" y="1693954"/>
              <a:chExt cx="1781205" cy="412017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2F7B8C-3CD6-45E5-A8EB-3001940AFD51}"/>
                  </a:ext>
                </a:extLst>
              </p:cNvPr>
              <p:cNvSpPr/>
              <p:nvPr/>
            </p:nvSpPr>
            <p:spPr>
              <a:xfrm>
                <a:off x="1476400" y="1693954"/>
                <a:ext cx="17812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fareMeter:Meter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178499-F07F-4325-A6B4-4B0F9632A7D7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367003" y="2331796"/>
                <a:ext cx="17886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ADDFA9-8BEE-4419-9D21-32F9EC1C40A4}"/>
                </a:ext>
              </a:extLst>
            </p:cNvPr>
            <p:cNvSpPr/>
            <p:nvPr/>
          </p:nvSpPr>
          <p:spPr>
            <a:xfrm>
              <a:off x="7387319" y="3280485"/>
              <a:ext cx="214617" cy="1437228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C5B0EC-BE8D-4372-82F1-06659CDB5506}"/>
              </a:ext>
            </a:extLst>
          </p:cNvPr>
          <p:cNvCxnSpPr>
            <a:cxnSpLocks/>
          </p:cNvCxnSpPr>
          <p:nvPr/>
        </p:nvCxnSpPr>
        <p:spPr>
          <a:xfrm>
            <a:off x="4804280" y="3189635"/>
            <a:ext cx="2115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E5AEDB-CCBC-4262-BFDA-5F7117E6D780}"/>
              </a:ext>
            </a:extLst>
          </p:cNvPr>
          <p:cNvSpPr txBox="1"/>
          <p:nvPr/>
        </p:nvSpPr>
        <p:spPr>
          <a:xfrm>
            <a:off x="4998073" y="2940563"/>
            <a:ext cx="178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875632-3E29-4AE7-8CC0-C1205C9742D4}"/>
              </a:ext>
            </a:extLst>
          </p:cNvPr>
          <p:cNvCxnSpPr>
            <a:cxnSpLocks/>
          </p:cNvCxnSpPr>
          <p:nvPr/>
        </p:nvCxnSpPr>
        <p:spPr>
          <a:xfrm flipH="1">
            <a:off x="4804280" y="4535301"/>
            <a:ext cx="2077187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64A9B2-09F9-43B3-BC2B-E3C467ACC611}"/>
              </a:ext>
            </a:extLst>
          </p:cNvPr>
          <p:cNvSpPr txBox="1"/>
          <p:nvPr/>
        </p:nvSpPr>
        <p:spPr>
          <a:xfrm>
            <a:off x="4976480" y="4177901"/>
            <a:ext cx="178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</a:t>
            </a:r>
          </a:p>
        </p:txBody>
      </p:sp>
    </p:spTree>
    <p:extLst>
      <p:ext uri="{BB962C8B-B14F-4D97-AF65-F5344CB8AC3E}">
        <p14:creationId xmlns:p14="http://schemas.microsoft.com/office/powerpoint/2010/main" val="2630858130"/>
      </p:ext>
    </p:extLst>
  </p:cSld>
  <p:clrMapOvr>
    <a:masterClrMapping/>
  </p:clrMapOvr>
  <p:transition spd="slow">
    <p:push dir="u"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F2044-50AD-4C90-9609-A491FE65BF2D}"/>
              </a:ext>
            </a:extLst>
          </p:cNvPr>
          <p:cNvGrpSpPr/>
          <p:nvPr/>
        </p:nvGrpSpPr>
        <p:grpSpPr>
          <a:xfrm>
            <a:off x="3608832" y="2598479"/>
            <a:ext cx="4245863" cy="2549467"/>
            <a:chOff x="2820131" y="3002714"/>
            <a:chExt cx="3208818" cy="141474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00BC2-3E1B-4145-927A-D379DFA420AB}"/>
                </a:ext>
              </a:extLst>
            </p:cNvPr>
            <p:cNvSpPr/>
            <p:nvPr/>
          </p:nvSpPr>
          <p:spPr>
            <a:xfrm>
              <a:off x="2820131" y="3016253"/>
              <a:ext cx="639519" cy="163179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EB3CB2-89BD-4249-89EF-FC21BC558E91}"/>
                </a:ext>
              </a:extLst>
            </p:cNvPr>
            <p:cNvSpPr txBox="1"/>
            <p:nvPr/>
          </p:nvSpPr>
          <p:spPr>
            <a:xfrm>
              <a:off x="4160683" y="3002714"/>
              <a:ext cx="661609" cy="170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[fuel &gt; 0]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A83EB0-CE2D-4485-99C0-BEAF95B44AD2}"/>
                </a:ext>
              </a:extLst>
            </p:cNvPr>
            <p:cNvSpPr/>
            <p:nvPr/>
          </p:nvSpPr>
          <p:spPr>
            <a:xfrm>
              <a:off x="2823883" y="3016252"/>
              <a:ext cx="3205066" cy="1401209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B0830F-B4F1-48EA-A1C8-AF497FBC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opt Fragment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BFD32-D9F9-4977-9D2B-ED2F10E0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2B9E-D91C-470B-AB7F-90640E6F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211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CC013E-EAA1-46EA-BF8D-3AB75F096AB6}"/>
              </a:ext>
            </a:extLst>
          </p:cNvPr>
          <p:cNvGrpSpPr/>
          <p:nvPr/>
        </p:nvGrpSpPr>
        <p:grpSpPr>
          <a:xfrm>
            <a:off x="4040120" y="1773510"/>
            <a:ext cx="1307805" cy="4120174"/>
            <a:chOff x="6826938" y="1861093"/>
            <a:chExt cx="1307805" cy="41201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8D7FA9-C9C3-471A-BA69-D1618E772457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B549C6-27DC-4DD0-9339-FAAE4C92AE3F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driver:Driver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78798C-40D9-4956-9E15-707BBEBD26D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B4D631-2DB2-4787-AD15-8D44669C080C}"/>
                </a:ext>
              </a:extLst>
            </p:cNvPr>
            <p:cNvSpPr/>
            <p:nvPr/>
          </p:nvSpPr>
          <p:spPr>
            <a:xfrm>
              <a:off x="7374513" y="3280484"/>
              <a:ext cx="216585" cy="2228511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225F80-B749-4EBF-8197-6654CEFC0D3F}"/>
              </a:ext>
            </a:extLst>
          </p:cNvPr>
          <p:cNvGrpSpPr/>
          <p:nvPr/>
        </p:nvGrpSpPr>
        <p:grpSpPr>
          <a:xfrm>
            <a:off x="6372195" y="1770244"/>
            <a:ext cx="1307805" cy="4120174"/>
            <a:chOff x="6826938" y="1861093"/>
            <a:chExt cx="1307805" cy="41201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EE21F3-86DD-4313-A748-2E7AFEB95734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2F7B8C-3CD6-45E5-A8EB-3001940AFD51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bmw:Car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178499-F07F-4325-A6B4-4B0F9632A7D7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ADDFA9-8BEE-4419-9D21-32F9EC1C40A4}"/>
                </a:ext>
              </a:extLst>
            </p:cNvPr>
            <p:cNvSpPr/>
            <p:nvPr/>
          </p:nvSpPr>
          <p:spPr>
            <a:xfrm>
              <a:off x="7387320" y="3280485"/>
              <a:ext cx="203778" cy="2114084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C5B0EC-BE8D-4372-82F1-06659CDB5506}"/>
              </a:ext>
            </a:extLst>
          </p:cNvPr>
          <p:cNvCxnSpPr>
            <a:cxnSpLocks/>
          </p:cNvCxnSpPr>
          <p:nvPr/>
        </p:nvCxnSpPr>
        <p:spPr>
          <a:xfrm>
            <a:off x="4804280" y="3189635"/>
            <a:ext cx="2115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E5AEDB-CCBC-4262-BFDA-5F7117E6D780}"/>
              </a:ext>
            </a:extLst>
          </p:cNvPr>
          <p:cNvSpPr txBox="1"/>
          <p:nvPr/>
        </p:nvSpPr>
        <p:spPr>
          <a:xfrm>
            <a:off x="4909883" y="2916937"/>
            <a:ext cx="178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Start()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951C59-0D22-4EB6-8621-7AEA0CFB286C}"/>
              </a:ext>
            </a:extLst>
          </p:cNvPr>
          <p:cNvGrpSpPr/>
          <p:nvPr/>
        </p:nvGrpSpPr>
        <p:grpSpPr>
          <a:xfrm>
            <a:off x="3773424" y="3619290"/>
            <a:ext cx="3806952" cy="1410969"/>
            <a:chOff x="2820131" y="2966900"/>
            <a:chExt cx="3787005" cy="145056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4002F36-3B3A-488E-84E1-E766D81E8A5E}"/>
                </a:ext>
              </a:extLst>
            </p:cNvPr>
            <p:cNvSpPr/>
            <p:nvPr/>
          </p:nvSpPr>
          <p:spPr>
            <a:xfrm>
              <a:off x="2820131" y="3016253"/>
              <a:ext cx="641861" cy="302311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253D75-2C52-4829-80F8-0914AF0D7BD9}"/>
                </a:ext>
              </a:extLst>
            </p:cNvPr>
            <p:cNvSpPr txBox="1"/>
            <p:nvPr/>
          </p:nvSpPr>
          <p:spPr>
            <a:xfrm>
              <a:off x="4077746" y="2966900"/>
              <a:ext cx="1520137" cy="316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[gear != neutral]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60B8824-9B66-4ED3-A57D-F1905C5DD2DC}"/>
                </a:ext>
              </a:extLst>
            </p:cNvPr>
            <p:cNvSpPr/>
            <p:nvPr/>
          </p:nvSpPr>
          <p:spPr>
            <a:xfrm>
              <a:off x="2823883" y="3016252"/>
              <a:ext cx="3783253" cy="1401209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7F480EA-C9FD-4887-B7D7-9FE7746A8A9A}"/>
              </a:ext>
            </a:extLst>
          </p:cNvPr>
          <p:cNvCxnSpPr>
            <a:cxnSpLocks/>
          </p:cNvCxnSpPr>
          <p:nvPr/>
        </p:nvCxnSpPr>
        <p:spPr>
          <a:xfrm>
            <a:off x="4822892" y="4269133"/>
            <a:ext cx="2115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E637F3-F835-4206-9DEB-373C205F18AA}"/>
              </a:ext>
            </a:extLst>
          </p:cNvPr>
          <p:cNvSpPr txBox="1"/>
          <p:nvPr/>
        </p:nvSpPr>
        <p:spPr>
          <a:xfrm>
            <a:off x="4928495" y="3996435"/>
            <a:ext cx="178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Accelerate()</a:t>
            </a:r>
          </a:p>
        </p:txBody>
      </p:sp>
    </p:spTree>
    <p:extLst>
      <p:ext uri="{BB962C8B-B14F-4D97-AF65-F5344CB8AC3E}">
        <p14:creationId xmlns:p14="http://schemas.microsoft.com/office/powerpoint/2010/main" val="1209954424"/>
      </p:ext>
    </p:extLst>
  </p:cSld>
  <p:clrMapOvr>
    <a:masterClrMapping/>
  </p:clrMapOvr>
  <p:transition spd="slow">
    <p:push dir="u"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D4F2044-50AD-4C90-9609-A491FE65BF2D}"/>
              </a:ext>
            </a:extLst>
          </p:cNvPr>
          <p:cNvGrpSpPr/>
          <p:nvPr/>
        </p:nvGrpSpPr>
        <p:grpSpPr>
          <a:xfrm>
            <a:off x="4452643" y="3748897"/>
            <a:ext cx="3787005" cy="1162708"/>
            <a:chOff x="2820131" y="2956605"/>
            <a:chExt cx="3787005" cy="146085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9D00BC2-3E1B-4145-927A-D379DFA420AB}"/>
                </a:ext>
              </a:extLst>
            </p:cNvPr>
            <p:cNvSpPr/>
            <p:nvPr/>
          </p:nvSpPr>
          <p:spPr>
            <a:xfrm>
              <a:off x="2820131" y="3016251"/>
              <a:ext cx="806662" cy="396669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EB3CB2-89BD-4249-89EF-FC21BC558E91}"/>
                </a:ext>
              </a:extLst>
            </p:cNvPr>
            <p:cNvSpPr txBox="1"/>
            <p:nvPr/>
          </p:nvSpPr>
          <p:spPr>
            <a:xfrm>
              <a:off x="4032164" y="2956605"/>
              <a:ext cx="204492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[amount &gt; balance]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2A83EB0-CE2D-4485-99C0-BEAF95B44AD2}"/>
                </a:ext>
              </a:extLst>
            </p:cNvPr>
            <p:cNvSpPr/>
            <p:nvPr/>
          </p:nvSpPr>
          <p:spPr>
            <a:xfrm>
              <a:off x="2823883" y="3016252"/>
              <a:ext cx="3783253" cy="1401209"/>
            </a:xfrm>
            <a:prstGeom prst="rect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B0830F-B4F1-48EA-A1C8-AF497FBC6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opt Fragment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BFD32-D9F9-4977-9D2B-ED2F10E0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IN"/>
              <a:t>Object Oriented Analysis &amp; Design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82B9E-D91C-470B-AB7F-90640E6F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pPr/>
              <a:t>212</a:t>
            </a:fld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CC013E-EAA1-46EA-BF8D-3AB75F096AB6}"/>
              </a:ext>
            </a:extLst>
          </p:cNvPr>
          <p:cNvGrpSpPr/>
          <p:nvPr/>
        </p:nvGrpSpPr>
        <p:grpSpPr>
          <a:xfrm>
            <a:off x="2497832" y="1755222"/>
            <a:ext cx="1307805" cy="4120174"/>
            <a:chOff x="6826938" y="1861093"/>
            <a:chExt cx="1307805" cy="41201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8D7FA9-C9C3-471A-BA69-D1618E772457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B549C6-27DC-4DD0-9339-FAAE4C92AE3F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&lt;&lt;actor&gt;&gt;</a:t>
                </a:r>
              </a:p>
              <a:p>
                <a:pPr algn="ctr"/>
                <a:r>
                  <a:rPr lang="en-I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customer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578798C-40D9-4956-9E15-707BBEBD26D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B4D631-2DB2-4787-AD15-8D44669C080C}"/>
                </a:ext>
              </a:extLst>
            </p:cNvPr>
            <p:cNvSpPr/>
            <p:nvPr/>
          </p:nvSpPr>
          <p:spPr>
            <a:xfrm>
              <a:off x="7374513" y="3280484"/>
              <a:ext cx="216585" cy="2228511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225F80-B749-4EBF-8197-6654CEFC0D3F}"/>
              </a:ext>
            </a:extLst>
          </p:cNvPr>
          <p:cNvGrpSpPr/>
          <p:nvPr/>
        </p:nvGrpSpPr>
        <p:grpSpPr>
          <a:xfrm>
            <a:off x="4829907" y="1751956"/>
            <a:ext cx="1307805" cy="4120174"/>
            <a:chOff x="6826938" y="1861093"/>
            <a:chExt cx="1307805" cy="41201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EE21F3-86DD-4313-A748-2E7AFEB95734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C2F7B8C-3CD6-45E5-A8EB-3001940AFD51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atm</a:t>
                </a:r>
                <a:endParaRPr lang="en-IN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6178499-F07F-4325-A6B4-4B0F9632A7D7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ADDFA9-8BEE-4419-9D21-32F9EC1C40A4}"/>
                </a:ext>
              </a:extLst>
            </p:cNvPr>
            <p:cNvSpPr/>
            <p:nvPr/>
          </p:nvSpPr>
          <p:spPr>
            <a:xfrm>
              <a:off x="7387320" y="3280485"/>
              <a:ext cx="203778" cy="2114084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F6F37-E8F8-4225-B0E5-C5DEEFC70CCC}"/>
              </a:ext>
            </a:extLst>
          </p:cNvPr>
          <p:cNvGrpSpPr/>
          <p:nvPr/>
        </p:nvGrpSpPr>
        <p:grpSpPr>
          <a:xfrm>
            <a:off x="7141028" y="1751956"/>
            <a:ext cx="1307805" cy="4120174"/>
            <a:chOff x="6826938" y="1861093"/>
            <a:chExt cx="1307805" cy="412017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1504CE-0BBB-44BF-82B1-8D108B8AC9BD}"/>
                </a:ext>
              </a:extLst>
            </p:cNvPr>
            <p:cNvGrpSpPr/>
            <p:nvPr/>
          </p:nvGrpSpPr>
          <p:grpSpPr>
            <a:xfrm>
              <a:off x="6826938" y="1861093"/>
              <a:ext cx="1307805" cy="4120174"/>
              <a:chOff x="1722474" y="1690688"/>
              <a:chExt cx="1307805" cy="412017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2F7A4F-5A8F-4977-A932-15A3DD790A2C}"/>
                  </a:ext>
                </a:extLst>
              </p:cNvPr>
              <p:cNvSpPr/>
              <p:nvPr/>
            </p:nvSpPr>
            <p:spPr>
              <a:xfrm>
                <a:off x="1722474" y="1690688"/>
                <a:ext cx="1307805" cy="637842"/>
              </a:xfrm>
              <a:prstGeom prst="rect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arrow" w="lg" len="lg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account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93C1266-5A86-432F-9B3D-F734A28CA3AB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>
                <a:off x="2376377" y="2328530"/>
                <a:ext cx="0" cy="3482332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7E88F-4448-420C-9F37-05F5B8A60857}"/>
                </a:ext>
              </a:extLst>
            </p:cNvPr>
            <p:cNvSpPr/>
            <p:nvPr/>
          </p:nvSpPr>
          <p:spPr>
            <a:xfrm>
              <a:off x="7372548" y="3624416"/>
              <a:ext cx="212476" cy="1639294"/>
            </a:xfrm>
            <a:prstGeom prst="rect">
              <a:avLst/>
            </a:prstGeom>
            <a:solidFill>
              <a:srgbClr val="F2F2F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C5B0EC-BE8D-4372-82F1-06659CDB5506}"/>
              </a:ext>
            </a:extLst>
          </p:cNvPr>
          <p:cNvCxnSpPr>
            <a:cxnSpLocks/>
          </p:cNvCxnSpPr>
          <p:nvPr/>
        </p:nvCxnSpPr>
        <p:spPr>
          <a:xfrm>
            <a:off x="3261992" y="3171347"/>
            <a:ext cx="2115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E5AEDB-CCBC-4262-BFDA-5F7117E6D780}"/>
              </a:ext>
            </a:extLst>
          </p:cNvPr>
          <p:cNvSpPr txBox="1"/>
          <p:nvPr/>
        </p:nvSpPr>
        <p:spPr>
          <a:xfrm>
            <a:off x="3568895" y="2863570"/>
            <a:ext cx="1783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Transact()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5B2232-4A97-4048-9DE0-83E19207D2C5}"/>
              </a:ext>
            </a:extLst>
          </p:cNvPr>
          <p:cNvCxnSpPr>
            <a:cxnSpLocks/>
          </p:cNvCxnSpPr>
          <p:nvPr/>
        </p:nvCxnSpPr>
        <p:spPr>
          <a:xfrm>
            <a:off x="5594067" y="3515278"/>
            <a:ext cx="211549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DED340-4E9D-46F2-9EAE-F41D0F9A5D0F}"/>
              </a:ext>
            </a:extLst>
          </p:cNvPr>
          <p:cNvSpPr txBox="1"/>
          <p:nvPr/>
        </p:nvSpPr>
        <p:spPr>
          <a:xfrm>
            <a:off x="6137712" y="3248949"/>
            <a:ext cx="13713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Withdraw()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6E02DF-DEED-414B-B47F-8221713D58CF}"/>
              </a:ext>
            </a:extLst>
          </p:cNvPr>
          <p:cNvCxnSpPr>
            <a:cxnSpLocks/>
          </p:cNvCxnSpPr>
          <p:nvPr/>
        </p:nvCxnSpPr>
        <p:spPr>
          <a:xfrm>
            <a:off x="5609451" y="4161648"/>
            <a:ext cx="394970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5FAF1E7-F5D7-4BB1-9032-B927C793D4B6}"/>
              </a:ext>
            </a:extLst>
          </p:cNvPr>
          <p:cNvSpPr/>
          <p:nvPr/>
        </p:nvSpPr>
        <p:spPr>
          <a:xfrm>
            <a:off x="5515932" y="4329823"/>
            <a:ext cx="194464" cy="448657"/>
          </a:xfrm>
          <a:prstGeom prst="rect">
            <a:avLst/>
          </a:prstGeom>
          <a:solidFill>
            <a:srgbClr val="F2F2F2"/>
          </a:solidFill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F047C9-19A2-4CA7-81AC-20500F2F2187}"/>
              </a:ext>
            </a:extLst>
          </p:cNvPr>
          <p:cNvSpPr txBox="1"/>
          <p:nvPr/>
        </p:nvSpPr>
        <p:spPr>
          <a:xfrm>
            <a:off x="5858695" y="4232014"/>
            <a:ext cx="1725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DisplayMessage</a:t>
            </a:r>
            <a:r>
              <a:rPr lang="en-I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98EC71-3FAB-4336-AE2A-2FDF1194DE6F}"/>
              </a:ext>
            </a:extLst>
          </p:cNvPr>
          <p:cNvCxnSpPr>
            <a:cxnSpLocks/>
          </p:cNvCxnSpPr>
          <p:nvPr/>
        </p:nvCxnSpPr>
        <p:spPr>
          <a:xfrm flipH="1" flipV="1">
            <a:off x="5713155" y="4556357"/>
            <a:ext cx="302676" cy="86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81B052C-00CF-4398-AEA7-93CA0B0E8661}"/>
              </a:ext>
            </a:extLst>
          </p:cNvPr>
          <p:cNvCxnSpPr>
            <a:cxnSpLocks/>
          </p:cNvCxnSpPr>
          <p:nvPr/>
        </p:nvCxnSpPr>
        <p:spPr>
          <a:xfrm>
            <a:off x="6015830" y="4162770"/>
            <a:ext cx="0" cy="394447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536EBD-BECA-4178-9F8F-4A7477A692B3}"/>
              </a:ext>
            </a:extLst>
          </p:cNvPr>
          <p:cNvCxnSpPr>
            <a:cxnSpLocks/>
          </p:cNvCxnSpPr>
          <p:nvPr/>
        </p:nvCxnSpPr>
        <p:spPr>
          <a:xfrm flipH="1">
            <a:off x="5609451" y="5129661"/>
            <a:ext cx="2077187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7C4E59-7EAF-4AED-980B-E096C610F30C}"/>
              </a:ext>
            </a:extLst>
          </p:cNvPr>
          <p:cNvCxnSpPr>
            <a:cxnSpLocks/>
          </p:cNvCxnSpPr>
          <p:nvPr/>
        </p:nvCxnSpPr>
        <p:spPr>
          <a:xfrm flipH="1">
            <a:off x="3261992" y="5285432"/>
            <a:ext cx="2077187" cy="0"/>
          </a:xfrm>
          <a:prstGeom prst="straightConnector1">
            <a:avLst/>
          </a:prstGeom>
          <a:ln w="28575" cap="rnd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96968"/>
      </p:ext>
    </p:extLst>
  </p:cSld>
  <p:clrMapOvr>
    <a:masterClrMapping/>
  </p:clrMapOvr>
  <p:transition spd="slow">
    <p:push dir="u"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6E85-4B67-4810-9457-443EC6D9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Vs Communication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30940-0F39-41F5-9A60-6231A174D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IN" b="1" dirty="0"/>
              <a:t>Sequence Diagram</a:t>
            </a:r>
          </a:p>
          <a:p>
            <a:r>
              <a:rPr lang="en-IN" dirty="0"/>
              <a:t>Shows the sequence or ordering of messages</a:t>
            </a:r>
          </a:p>
          <a:p>
            <a:r>
              <a:rPr lang="en-IN" dirty="0"/>
              <a:t>Large set of detailed notations</a:t>
            </a:r>
          </a:p>
          <a:p>
            <a:r>
              <a:rPr lang="en-IN" dirty="0"/>
              <a:t>Consumes horizontal space</a:t>
            </a:r>
          </a:p>
          <a:p>
            <a:r>
              <a:rPr lang="en-IN" dirty="0"/>
              <a:t>Difficult to use during brainstorming</a:t>
            </a:r>
          </a:p>
          <a:p>
            <a:r>
              <a:rPr lang="en-IN" dirty="0"/>
              <a:t>Message order is depicted clearly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B4CEC1-4536-4AF4-9FB8-89D4ADF602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Communication Diagram</a:t>
            </a:r>
          </a:p>
          <a:p>
            <a:r>
              <a:rPr lang="en-IN" dirty="0"/>
              <a:t>Focus on the links and the organization of objects</a:t>
            </a:r>
          </a:p>
          <a:p>
            <a:r>
              <a:rPr lang="en-IN" dirty="0"/>
              <a:t>Fewer notation options</a:t>
            </a:r>
          </a:p>
          <a:p>
            <a:r>
              <a:rPr lang="en-IN" dirty="0"/>
              <a:t>Requires less space</a:t>
            </a:r>
          </a:p>
          <a:p>
            <a:r>
              <a:rPr lang="en-IN" dirty="0"/>
              <a:t>Easy &amp; flexible to draw during brainstorming</a:t>
            </a:r>
          </a:p>
          <a:p>
            <a:r>
              <a:rPr lang="en-IN" dirty="0"/>
              <a:t>Difficult to see the sequence of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0FCBF-2CB6-463F-A22F-83164BAD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213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9974B-D9EF-4BC8-BC51-DB36DCF3471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0000"/>
            <a:ext cx="3860800" cy="363538"/>
          </a:xfrm>
        </p:spPr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3507725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Execution</a:t>
            </a:r>
          </a:p>
        </p:txBody>
      </p:sp>
      <p:sp>
        <p:nvSpPr>
          <p:cNvPr id="3" name="Rectangle: Rounded Corners 2"/>
          <p:cNvSpPr/>
          <p:nvPr/>
        </p:nvSpPr>
        <p:spPr>
          <a:xfrm>
            <a:off x="5598039" y="1690688"/>
            <a:ext cx="1685261" cy="723014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Prepare Report Card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966037" y="3151369"/>
            <a:ext cx="1573619" cy="584791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Input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761997" y="4691648"/>
            <a:ext cx="1573619" cy="584791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 err="1"/>
              <a:t>SubjectInfo</a:t>
            </a:r>
            <a:endParaRPr lang="en-IN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761997" y="5528938"/>
            <a:ext cx="1573619" cy="584791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 err="1"/>
              <a:t>TestInfo</a:t>
            </a:r>
            <a:endParaRPr lang="en-IN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761997" y="3854358"/>
            <a:ext cx="1573619" cy="584791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 err="1"/>
              <a:t>StudentInfo</a:t>
            </a:r>
            <a:endParaRPr lang="en-IN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653858" y="3151369"/>
            <a:ext cx="1573619" cy="584791"/>
          </a:xfrm>
          <a:prstGeom prst="roundRect">
            <a:avLst>
              <a:gd name="adj" fmla="val 9314"/>
            </a:avLst>
          </a:prstGeom>
          <a:solidFill>
            <a:srgbClr val="C09200"/>
          </a:solidFill>
          <a:ln w="57150"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Calculate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53858" y="4513676"/>
            <a:ext cx="1573619" cy="584791"/>
          </a:xfrm>
          <a:prstGeom prst="roundRect">
            <a:avLst>
              <a:gd name="adj" fmla="val 9314"/>
            </a:avLst>
          </a:prstGeom>
          <a:solidFill>
            <a:srgbClr val="C09200"/>
          </a:solidFill>
          <a:ln w="57150">
            <a:solidFill>
              <a:schemeClr val="accent4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 err="1"/>
              <a:t>AssignGrade</a:t>
            </a:r>
            <a:endParaRPr lang="en-IN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8341679" y="3151369"/>
            <a:ext cx="1573619" cy="584791"/>
          </a:xfrm>
          <a:prstGeom prst="roundRect">
            <a:avLst>
              <a:gd name="adj" fmla="val 9314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Display</a:t>
            </a:r>
          </a:p>
        </p:txBody>
      </p:sp>
      <p:cxnSp>
        <p:nvCxnSpPr>
          <p:cNvPr id="11" name="Straight Arrow Connector 10"/>
          <p:cNvCxnSpPr>
            <a:cxnSpLocks/>
            <a:stCxn id="3" idx="2"/>
            <a:endCxn id="8" idx="0"/>
          </p:cNvCxnSpPr>
          <p:nvPr/>
        </p:nvCxnSpPr>
        <p:spPr>
          <a:xfrm flipH="1">
            <a:off x="6440668" y="2413702"/>
            <a:ext cx="2" cy="73766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endCxn id="9" idx="0"/>
          </p:cNvCxnSpPr>
          <p:nvPr/>
        </p:nvCxnSpPr>
        <p:spPr>
          <a:xfrm>
            <a:off x="6440667" y="3736266"/>
            <a:ext cx="1" cy="77741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endCxn id="10" idx="0"/>
          </p:cNvCxnSpPr>
          <p:nvPr/>
        </p:nvCxnSpPr>
        <p:spPr>
          <a:xfrm>
            <a:off x="9128489" y="2654942"/>
            <a:ext cx="0" cy="49642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endCxn id="4" idx="0"/>
          </p:cNvCxnSpPr>
          <p:nvPr/>
        </p:nvCxnSpPr>
        <p:spPr>
          <a:xfrm>
            <a:off x="3752846" y="2654944"/>
            <a:ext cx="1" cy="49642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3752846" y="2654945"/>
            <a:ext cx="5375643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2335618" y="4125594"/>
            <a:ext cx="141722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H="1">
            <a:off x="2335618" y="5000210"/>
            <a:ext cx="141722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H="1">
            <a:off x="2335617" y="5840246"/>
            <a:ext cx="1417229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/>
            <a:stCxn id="4" idx="2"/>
          </p:cNvCxnSpPr>
          <p:nvPr/>
        </p:nvCxnSpPr>
        <p:spPr>
          <a:xfrm flipH="1">
            <a:off x="3752844" y="3736160"/>
            <a:ext cx="3" cy="210408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A9D1F90-B657-44F4-91F3-0C522944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667180-7BFC-42AA-BA20-0BA0B1EC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65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Development based on the high-level specification</a:t>
            </a:r>
          </a:p>
          <a:p>
            <a:pPr lvl="1"/>
            <a:r>
              <a:rPr lang="en-IN" dirty="0"/>
              <a:t>Often changes over time</a:t>
            </a:r>
          </a:p>
          <a:p>
            <a:pPr lvl="1"/>
            <a:r>
              <a:rPr lang="en-IN" dirty="0"/>
              <a:t>parts have to be rewritten</a:t>
            </a:r>
          </a:p>
          <a:p>
            <a:r>
              <a:rPr lang="en-IN" dirty="0"/>
              <a:t>Algorithms are very specific to the application, thus, difficult to reuse</a:t>
            </a:r>
          </a:p>
          <a:p>
            <a:r>
              <a:rPr lang="en-IN" dirty="0"/>
              <a:t>Difficult to add new features</a:t>
            </a:r>
          </a:p>
          <a:p>
            <a:pPr lvl="1"/>
            <a:r>
              <a:rPr lang="en-IN" dirty="0"/>
              <a:t>algorithms are tightly wired to work together</a:t>
            </a:r>
          </a:p>
          <a:p>
            <a:r>
              <a:rPr lang="en-IN" dirty="0"/>
              <a:t>Data is treated with low significance</a:t>
            </a:r>
          </a:p>
          <a:p>
            <a:pPr lvl="1"/>
            <a:r>
              <a:rPr lang="en-IN" dirty="0"/>
              <a:t>data is shared between algorithms</a:t>
            </a:r>
          </a:p>
          <a:p>
            <a:pPr lvl="1"/>
            <a:r>
              <a:rPr lang="en-IN" dirty="0"/>
              <a:t>unintentional modification can lead to disastrous results</a:t>
            </a:r>
          </a:p>
          <a:p>
            <a:r>
              <a:rPr lang="en-IN" dirty="0"/>
              <a:t>Focus on operations</a:t>
            </a:r>
          </a:p>
          <a:p>
            <a:pPr lvl="1"/>
            <a:r>
              <a:rPr lang="en-IN" dirty="0"/>
              <a:t>no idea about the entity on which operation is performed</a:t>
            </a:r>
          </a:p>
          <a:p>
            <a:pPr lvl="1"/>
            <a:r>
              <a:rPr lang="en-IN" dirty="0"/>
              <a:t>overall understanding of the application becomes complicated</a:t>
            </a:r>
          </a:p>
          <a:p>
            <a:pPr lvl="1"/>
            <a:r>
              <a:rPr lang="en-IN" dirty="0"/>
              <a:t>doesn’t map to real life entities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A5EEB-0DE6-43E5-8A20-B932F7D4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C1E90-91CC-413A-987C-258F5B8A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799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Algorithmic Decomposition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1820517" y="2005481"/>
            <a:ext cx="1762132" cy="2071843"/>
          </a:xfrm>
          <a:prstGeom prst="roundRect">
            <a:avLst>
              <a:gd name="adj" fmla="val 2508"/>
            </a:avLst>
          </a:prstGeom>
          <a:ln w="57150"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ALGORITHM A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4698629" y="2005480"/>
            <a:ext cx="1762132" cy="2071843"/>
          </a:xfrm>
          <a:prstGeom prst="roundRect">
            <a:avLst>
              <a:gd name="adj" fmla="val 2508"/>
            </a:avLst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ALGORITHM B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7588377" y="2005480"/>
            <a:ext cx="1762132" cy="2071843"/>
          </a:xfrm>
          <a:prstGeom prst="roundRect">
            <a:avLst>
              <a:gd name="adj" fmla="val 2508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ALGORITHM C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838005" y="4901781"/>
            <a:ext cx="7483379" cy="1424068"/>
          </a:xfrm>
          <a:prstGeom prst="roundRect">
            <a:avLst>
              <a:gd name="adj" fmla="val 2508"/>
            </a:avLst>
          </a:prstGeom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/>
              <a:t>DATA</a:t>
            </a:r>
          </a:p>
        </p:txBody>
      </p:sp>
      <p:cxnSp>
        <p:nvCxnSpPr>
          <p:cNvPr id="9" name="Straight Connector 8"/>
          <p:cNvCxnSpPr>
            <a:stCxn id="6" idx="2"/>
            <a:endCxn id="7" idx="0"/>
          </p:cNvCxnSpPr>
          <p:nvPr/>
        </p:nvCxnSpPr>
        <p:spPr>
          <a:xfrm flipH="1">
            <a:off x="5579695" y="4077323"/>
            <a:ext cx="2889748" cy="8244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2"/>
            <a:endCxn id="7" idx="0"/>
          </p:cNvCxnSpPr>
          <p:nvPr/>
        </p:nvCxnSpPr>
        <p:spPr>
          <a:xfrm>
            <a:off x="5579695" y="4077323"/>
            <a:ext cx="0" cy="82445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2"/>
            <a:endCxn id="7" idx="0"/>
          </p:cNvCxnSpPr>
          <p:nvPr/>
        </p:nvCxnSpPr>
        <p:spPr>
          <a:xfrm>
            <a:off x="2701583" y="4077324"/>
            <a:ext cx="2878112" cy="82445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4" idx="3"/>
            <a:endCxn id="5" idx="1"/>
          </p:cNvCxnSpPr>
          <p:nvPr/>
        </p:nvCxnSpPr>
        <p:spPr>
          <a:xfrm flipV="1">
            <a:off x="3582649" y="3041402"/>
            <a:ext cx="1115980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6466579" y="3024809"/>
            <a:ext cx="1115980" cy="1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B20B9-5860-4DFA-8C43-52606B6D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BA124E-FB7D-4E98-B41B-06323232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094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Languages based on algorithmic decomposition</a:t>
            </a:r>
          </a:p>
          <a:p>
            <a:pPr lvl="1"/>
            <a:r>
              <a:rPr lang="en-IN" sz="3600" dirty="0"/>
              <a:t>Fortran</a:t>
            </a:r>
          </a:p>
          <a:p>
            <a:pPr lvl="1"/>
            <a:r>
              <a:rPr lang="en-IN" sz="3600" dirty="0"/>
              <a:t>Cobol</a:t>
            </a:r>
          </a:p>
          <a:p>
            <a:pPr lvl="1"/>
            <a:r>
              <a:rPr lang="en-IN" sz="3600" dirty="0"/>
              <a:t>Pascal</a:t>
            </a:r>
          </a:p>
          <a:p>
            <a:pPr lvl="1"/>
            <a:r>
              <a:rPr lang="en-IN" sz="3600" dirty="0"/>
              <a:t>C</a:t>
            </a:r>
          </a:p>
          <a:p>
            <a:pPr lvl="1"/>
            <a:r>
              <a:rPr lang="en-IN" sz="3600" dirty="0"/>
              <a:t>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D3755-E57D-45E6-92D5-ED4AD3DE8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8A878-692E-4746-B973-1E5C281B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1936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Algorithmic decomposition</a:t>
            </a:r>
          </a:p>
          <a:p>
            <a:r>
              <a:rPr lang="en-IN" dirty="0"/>
              <a:t>Focus on operations rather data</a:t>
            </a:r>
          </a:p>
          <a:p>
            <a:r>
              <a:rPr lang="en-IN" dirty="0"/>
              <a:t>Doesn’t scale well</a:t>
            </a:r>
          </a:p>
          <a:p>
            <a:r>
              <a:rPr lang="en-IN" dirty="0"/>
              <a:t>Doesn’t map to real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CB0A2-73AA-4B07-9DEE-530EE8EA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48C0A-E03E-4468-8CE6-5E649D6B6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97084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>
            <a:normAutofit lnSpcReduction="10000"/>
          </a:bodyPr>
          <a:lstStyle/>
          <a:p>
            <a:r>
              <a:rPr lang="en-IN" sz="3200" dirty="0"/>
              <a:t>Humans can also abstract complexity and focus only on necessary details</a:t>
            </a:r>
          </a:p>
          <a:p>
            <a:pPr lvl="1"/>
            <a:r>
              <a:rPr lang="en-IN" sz="2800" dirty="0"/>
              <a:t>unwanted details are ignored</a:t>
            </a:r>
          </a:p>
          <a:p>
            <a:pPr lvl="1"/>
            <a:r>
              <a:rPr lang="en-IN" sz="2800" dirty="0"/>
              <a:t>deal with relevant details only</a:t>
            </a:r>
          </a:p>
          <a:p>
            <a:pPr lvl="1"/>
            <a:r>
              <a:rPr lang="en-IN" sz="2800" dirty="0"/>
              <a:t>leads to simple entities in the problem domain</a:t>
            </a:r>
          </a:p>
          <a:p>
            <a:endParaRPr lang="en-IN" sz="3200" dirty="0"/>
          </a:p>
        </p:txBody>
      </p:sp>
      <p:pic>
        <p:nvPicPr>
          <p:cNvPr id="5" name="Graphic 4" descr="Smart Phon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7043" y="4498434"/>
            <a:ext cx="1817914" cy="18179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866242" y="4377356"/>
            <a:ext cx="132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/>
              <a:t>OS</a:t>
            </a:r>
          </a:p>
          <a:p>
            <a:pPr algn="r"/>
            <a:r>
              <a:rPr lang="en-IN" sz="2000" dirty="0"/>
              <a:t>Storage</a:t>
            </a:r>
          </a:p>
          <a:p>
            <a:pPr algn="r"/>
            <a:r>
              <a:rPr lang="en-IN" sz="2000" dirty="0"/>
              <a:t>Battery</a:t>
            </a:r>
          </a:p>
          <a:p>
            <a:pPr algn="r"/>
            <a:r>
              <a:rPr lang="en-IN" sz="2000" dirty="0"/>
              <a:t>Networks</a:t>
            </a:r>
          </a:p>
          <a:p>
            <a:pPr algn="r"/>
            <a:r>
              <a:rPr lang="en-IN" sz="2000" dirty="0"/>
              <a:t>Screen size</a:t>
            </a:r>
          </a:p>
          <a:p>
            <a:pPr algn="r"/>
            <a:r>
              <a:rPr lang="en-IN" sz="2000" dirty="0"/>
              <a:t>Camera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04957" y="4591783"/>
            <a:ext cx="31786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Filesystem type</a:t>
            </a:r>
          </a:p>
          <a:p>
            <a:r>
              <a:rPr lang="en-IN" sz="2000" dirty="0"/>
              <a:t>Battery type</a:t>
            </a:r>
          </a:p>
          <a:p>
            <a:r>
              <a:rPr lang="en-IN" sz="2000" dirty="0"/>
              <a:t>Camera aperture</a:t>
            </a:r>
          </a:p>
          <a:p>
            <a:r>
              <a:rPr lang="en-IN" sz="2000" dirty="0"/>
              <a:t>Image format</a:t>
            </a:r>
          </a:p>
          <a:p>
            <a:r>
              <a:rPr lang="en-IN" sz="2000" dirty="0" err="1"/>
              <a:t>Color</a:t>
            </a:r>
            <a:r>
              <a:rPr lang="en-IN" sz="2000" dirty="0"/>
              <a:t>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E749BD-FC12-4753-B550-EAFB92CC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B56EAD-1BCA-4E72-B312-DB9BCA48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745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Recognize relationship between these entities</a:t>
            </a:r>
          </a:p>
          <a:p>
            <a:pPr lvl="1"/>
            <a:r>
              <a:rPr lang="en-IN" sz="3200" dirty="0"/>
              <a:t>some entities may be generalized</a:t>
            </a:r>
          </a:p>
          <a:p>
            <a:r>
              <a:rPr lang="en-IN" sz="3600" dirty="0"/>
              <a:t>Understand how they interact and coordinate</a:t>
            </a:r>
          </a:p>
          <a:p>
            <a:r>
              <a:rPr lang="en-IN" sz="3600" dirty="0"/>
              <a:t>The coordination gives rise to the functionality of the system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21107-DAEF-4439-8FC0-13D45AD6D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2CB88-0566-4C18-ABFF-1A505F404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270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sz="3200" dirty="0"/>
              <a:t>Uses bottom-up design</a:t>
            </a:r>
          </a:p>
          <a:p>
            <a:r>
              <a:rPr lang="en-IN" sz="3200" dirty="0"/>
              <a:t>The system is decomposed as a set of autonomous, but cooperative agents</a:t>
            </a:r>
          </a:p>
          <a:p>
            <a:r>
              <a:rPr lang="en-IN" sz="3200" dirty="0"/>
              <a:t>These agents are objects and represent key abstractions in the problem domain</a:t>
            </a:r>
          </a:p>
          <a:p>
            <a:pPr lvl="1"/>
            <a:r>
              <a:rPr lang="en-IN" sz="2800" dirty="0"/>
              <a:t>designed with detail</a:t>
            </a:r>
          </a:p>
          <a:p>
            <a:r>
              <a:rPr lang="en-IN" sz="3200" dirty="0"/>
              <a:t>Each object has its own behaviour</a:t>
            </a:r>
          </a:p>
          <a:p>
            <a:r>
              <a:rPr lang="en-IN" sz="3200" dirty="0"/>
              <a:t>Models some object in the real world</a:t>
            </a:r>
          </a:p>
          <a:p>
            <a:r>
              <a:rPr lang="en-IN" sz="3200" dirty="0"/>
              <a:t>The objects coordinate with each other</a:t>
            </a:r>
          </a:p>
          <a:p>
            <a:pPr lvl="1"/>
            <a:r>
              <a:rPr lang="en-IN" sz="2800" dirty="0"/>
              <a:t>coordination gives rise to functionality of the system</a:t>
            </a:r>
          </a:p>
          <a:p>
            <a:pPr lvl="1"/>
            <a:r>
              <a:rPr lang="en-IN" sz="2800" dirty="0"/>
              <a:t>send messages to each other</a:t>
            </a:r>
          </a:p>
          <a:p>
            <a:endParaRPr lang="en-IN" sz="3200" dirty="0"/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1C126-0108-4A0D-A739-C9C13A28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B85B0-7E1E-4B8C-BCFD-2FA2F985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919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613" y="1276097"/>
            <a:ext cx="4153503" cy="129005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6930D-BBCC-4B60-B588-351AC06BFA93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876659"/>
            <a:ext cx="3010835" cy="135917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140" y="2244171"/>
            <a:ext cx="2995060" cy="13354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493" y="3579654"/>
            <a:ext cx="2925942" cy="13108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61" y="2750799"/>
            <a:ext cx="3140162" cy="14681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9422" y="5116798"/>
            <a:ext cx="3464292" cy="101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2364" y="3807044"/>
            <a:ext cx="4216317" cy="13953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26" y="5163572"/>
            <a:ext cx="4481156" cy="14552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24AE28-E79E-47DD-B1EB-B3E2DC11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</p:spTree>
    <p:extLst>
      <p:ext uri="{BB962C8B-B14F-4D97-AF65-F5344CB8AC3E}">
        <p14:creationId xmlns:p14="http://schemas.microsoft.com/office/powerpoint/2010/main" val="47640694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/>
          <p:cNvSpPr/>
          <p:nvPr/>
        </p:nvSpPr>
        <p:spPr>
          <a:xfrm>
            <a:off x="7160300" y="4743111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1747317" y="3695567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B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845939" y="5141937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C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040811" y="1894804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A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7160300" y="4743111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D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7476682" y="2220112"/>
            <a:ext cx="1481190" cy="1297436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Object E</a:t>
            </a:r>
          </a:p>
        </p:txBody>
      </p:sp>
      <p:cxnSp>
        <p:nvCxnSpPr>
          <p:cNvPr id="10" name="Straight Arrow Connector 9"/>
          <p:cNvCxnSpPr>
            <a:cxnSpLocks/>
            <a:stCxn id="8" idx="0"/>
            <a:endCxn id="9" idx="2"/>
          </p:cNvCxnSpPr>
          <p:nvPr/>
        </p:nvCxnSpPr>
        <p:spPr>
          <a:xfrm flipV="1">
            <a:off x="7900895" y="3517548"/>
            <a:ext cx="316382" cy="122556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3"/>
            <a:endCxn id="8" idx="1"/>
          </p:cNvCxnSpPr>
          <p:nvPr/>
        </p:nvCxnSpPr>
        <p:spPr>
          <a:xfrm flipV="1">
            <a:off x="5327129" y="5391829"/>
            <a:ext cx="1833171" cy="39882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  <a:stCxn id="5" idx="3"/>
            <a:endCxn id="9" idx="1"/>
          </p:cNvCxnSpPr>
          <p:nvPr/>
        </p:nvCxnSpPr>
        <p:spPr>
          <a:xfrm flipV="1">
            <a:off x="3228507" y="2868830"/>
            <a:ext cx="4248175" cy="147545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6" idx="0"/>
            <a:endCxn id="7" idx="2"/>
          </p:cNvCxnSpPr>
          <p:nvPr/>
        </p:nvCxnSpPr>
        <p:spPr>
          <a:xfrm flipV="1">
            <a:off x="4586534" y="3192240"/>
            <a:ext cx="194872" cy="194969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5" idx="2"/>
            <a:endCxn id="6" idx="1"/>
          </p:cNvCxnSpPr>
          <p:nvPr/>
        </p:nvCxnSpPr>
        <p:spPr>
          <a:xfrm>
            <a:off x="2487912" y="4993003"/>
            <a:ext cx="1358027" cy="79765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5" idx="0"/>
            <a:endCxn id="7" idx="1"/>
          </p:cNvCxnSpPr>
          <p:nvPr/>
        </p:nvCxnSpPr>
        <p:spPr>
          <a:xfrm flipV="1">
            <a:off x="2487912" y="2543522"/>
            <a:ext cx="1552899" cy="1152045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9" idx="1"/>
            <a:endCxn id="7" idx="3"/>
          </p:cNvCxnSpPr>
          <p:nvPr/>
        </p:nvCxnSpPr>
        <p:spPr>
          <a:xfrm flipH="1" flipV="1">
            <a:off x="5522001" y="2543522"/>
            <a:ext cx="1954681" cy="32530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65263" y="1433139"/>
            <a:ext cx="1790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Messages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38698" y="2220112"/>
            <a:ext cx="2530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Behaviour &amp; Data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6940445" y="2023672"/>
            <a:ext cx="104931" cy="658105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H="1">
            <a:off x="6011055" y="2023672"/>
            <a:ext cx="563093" cy="1168568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65286-DA44-4273-A24B-D0C6E1B00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480A1-6163-4D6C-A4F0-5F8BD914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50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1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1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Decomposition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371282" y="3949121"/>
            <a:ext cx="1424763" cy="995614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Student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3297645" y="2080432"/>
            <a:ext cx="2083982" cy="1068575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 err="1"/>
              <a:t>ReportCard</a:t>
            </a:r>
            <a:endParaRPr lang="en-IN" sz="2400" u="sng" dirty="0"/>
          </a:p>
        </p:txBody>
      </p:sp>
      <p:cxnSp>
        <p:nvCxnSpPr>
          <p:cNvPr id="8" name="Straight Arrow Connector 7"/>
          <p:cNvCxnSpPr>
            <a:cxnSpLocks/>
            <a:stCxn id="6" idx="2"/>
          </p:cNvCxnSpPr>
          <p:nvPr/>
        </p:nvCxnSpPr>
        <p:spPr>
          <a:xfrm flipH="1">
            <a:off x="3806234" y="3149007"/>
            <a:ext cx="533402" cy="850417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83445" y="3364265"/>
            <a:ext cx="15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GetDetails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3994959" y="4124752"/>
            <a:ext cx="202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ComputeAverage</a:t>
            </a:r>
            <a:endParaRPr lang="en-IN" dirty="0"/>
          </a:p>
        </p:txBody>
      </p:sp>
      <p:sp>
        <p:nvSpPr>
          <p:cNvPr id="50" name="Rectangle: Rounded Corners 49"/>
          <p:cNvSpPr/>
          <p:nvPr/>
        </p:nvSpPr>
        <p:spPr>
          <a:xfrm>
            <a:off x="9169917" y="3496956"/>
            <a:ext cx="1722474" cy="1068575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Subjects</a:t>
            </a:r>
          </a:p>
        </p:txBody>
      </p:sp>
      <p:cxnSp>
        <p:nvCxnSpPr>
          <p:cNvPr id="51" name="Straight Arrow Connector 50"/>
          <p:cNvCxnSpPr>
            <a:cxnSpLocks/>
            <a:stCxn id="65" idx="3"/>
            <a:endCxn id="50" idx="1"/>
          </p:cNvCxnSpPr>
          <p:nvPr/>
        </p:nvCxnSpPr>
        <p:spPr>
          <a:xfrm flipV="1">
            <a:off x="7426617" y="4031244"/>
            <a:ext cx="1743300" cy="706406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19530" y="3747971"/>
            <a:ext cx="1562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GetMarks</a:t>
            </a:r>
            <a:endParaRPr lang="en-IN" dirty="0"/>
          </a:p>
        </p:txBody>
      </p:sp>
      <p:sp>
        <p:nvSpPr>
          <p:cNvPr id="65" name="Rectangle: Rounded Corners 64"/>
          <p:cNvSpPr/>
          <p:nvPr/>
        </p:nvSpPr>
        <p:spPr>
          <a:xfrm>
            <a:off x="6001854" y="4203362"/>
            <a:ext cx="1424763" cy="1068575"/>
          </a:xfrm>
          <a:prstGeom prst="roundRect">
            <a:avLst>
              <a:gd name="adj" fmla="val 9643"/>
            </a:avLst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u="sng" dirty="0"/>
              <a:t>Test</a:t>
            </a:r>
          </a:p>
        </p:txBody>
      </p:sp>
      <p:cxnSp>
        <p:nvCxnSpPr>
          <p:cNvPr id="68" name="Straight Arrow Connector 67"/>
          <p:cNvCxnSpPr>
            <a:cxnSpLocks/>
            <a:stCxn id="5" idx="3"/>
            <a:endCxn id="65" idx="1"/>
          </p:cNvCxnSpPr>
          <p:nvPr/>
        </p:nvCxnSpPr>
        <p:spPr>
          <a:xfrm>
            <a:off x="3796045" y="4446928"/>
            <a:ext cx="2205809" cy="290722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305961" y="4701169"/>
            <a:ext cx="139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GetGrade</a:t>
            </a:r>
            <a:endParaRPr lang="en-IN" dirty="0"/>
          </a:p>
        </p:txBody>
      </p:sp>
      <p:cxnSp>
        <p:nvCxnSpPr>
          <p:cNvPr id="83" name="Straight Arrow Connector 82"/>
          <p:cNvCxnSpPr>
            <a:cxnSpLocks/>
            <a:endCxn id="6" idx="1"/>
          </p:cNvCxnSpPr>
          <p:nvPr/>
        </p:nvCxnSpPr>
        <p:spPr>
          <a:xfrm flipV="1">
            <a:off x="1663775" y="2614720"/>
            <a:ext cx="1633870" cy="23778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663775" y="2686159"/>
            <a:ext cx="1727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Generate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71D8A9-E35A-42FA-BB92-67265AD3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AC9483-0148-4D96-BECB-BAB72ED3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233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63" grpId="0"/>
      <p:bldP spid="80" grpId="0"/>
      <p:bldP spid="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Follows separation of concerns</a:t>
            </a:r>
          </a:p>
          <a:p>
            <a:pPr lvl="1"/>
            <a:r>
              <a:rPr lang="en-IN" dirty="0"/>
              <a:t>each entity has its own responsibility</a:t>
            </a:r>
          </a:p>
          <a:p>
            <a:pPr lvl="1"/>
            <a:r>
              <a:rPr lang="en-IN" dirty="0"/>
              <a:t>addresses the complexity through organization</a:t>
            </a:r>
          </a:p>
          <a:p>
            <a:r>
              <a:rPr lang="en-IN" dirty="0"/>
              <a:t>System is made of objects that represent real-life entities</a:t>
            </a:r>
          </a:p>
          <a:p>
            <a:r>
              <a:rPr lang="en-IN" dirty="0"/>
              <a:t>Maps closely to real-world problems</a:t>
            </a:r>
          </a:p>
          <a:p>
            <a:r>
              <a:rPr lang="en-IN" dirty="0"/>
              <a:t>Data has high importance</a:t>
            </a:r>
          </a:p>
          <a:p>
            <a:pPr lvl="1"/>
            <a:r>
              <a:rPr lang="en-IN" dirty="0"/>
              <a:t>part of the object, not visible externally</a:t>
            </a:r>
          </a:p>
          <a:p>
            <a:r>
              <a:rPr lang="en-IN" dirty="0"/>
              <a:t>Enables generalization of objects</a:t>
            </a:r>
          </a:p>
          <a:p>
            <a:pPr lvl="1"/>
            <a:r>
              <a:rPr lang="en-IN" dirty="0"/>
              <a:t>promotes reuse of common functionality</a:t>
            </a:r>
          </a:p>
          <a:p>
            <a:pPr lvl="1"/>
            <a:r>
              <a:rPr lang="en-IN" dirty="0"/>
              <a:t>leads to smaller systems</a:t>
            </a:r>
          </a:p>
          <a:p>
            <a:r>
              <a:rPr lang="en-IN" dirty="0"/>
              <a:t>Evolve incrementally over a period of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97B26-5163-4A7A-A558-B0FEF682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9ACC7-5855-4A5E-9FAB-387A15B6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748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OO decomposition views the system as a set of autonomous objects</a:t>
            </a:r>
          </a:p>
          <a:p>
            <a:r>
              <a:rPr lang="en-IN" sz="3600" dirty="0"/>
              <a:t>Objects collaborate with each other</a:t>
            </a:r>
          </a:p>
          <a:p>
            <a:r>
              <a:rPr lang="en-IN" sz="3600" dirty="0"/>
              <a:t>Data has prime importance and is hidden</a:t>
            </a:r>
          </a:p>
          <a:p>
            <a:r>
              <a:rPr lang="en-IN" sz="3600" dirty="0"/>
              <a:t>Maps closely to real-world problem domain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83969-1681-47DD-9E4E-214E749F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EA3B5-B963-4037-B62E-BE6C7DE7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88587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Early computer languages were created for scientific and mathematical operations</a:t>
            </a:r>
          </a:p>
          <a:p>
            <a:r>
              <a:rPr lang="en-IN" dirty="0"/>
              <a:t>To accommodate complexity and large systems, new languages were invented</a:t>
            </a:r>
          </a:p>
          <a:p>
            <a:r>
              <a:rPr lang="en-IN" dirty="0"/>
              <a:t>Procedural languages were used for a long time, until complexity of systems further increased</a:t>
            </a:r>
          </a:p>
          <a:p>
            <a:pPr lvl="1"/>
            <a:r>
              <a:rPr lang="en-IN" dirty="0"/>
              <a:t>required reuse, scalability</a:t>
            </a:r>
          </a:p>
          <a:p>
            <a:r>
              <a:rPr lang="en-IN" dirty="0"/>
              <a:t>Eventually, OO languages like </a:t>
            </a:r>
            <a:r>
              <a:rPr lang="en-IN" dirty="0" err="1"/>
              <a:t>Simula</a:t>
            </a:r>
            <a:r>
              <a:rPr lang="en-IN" dirty="0"/>
              <a:t>, Smalltalk, C++, Java, </a:t>
            </a:r>
            <a:r>
              <a:rPr lang="en-IN" dirty="0" err="1"/>
              <a:t>etc</a:t>
            </a:r>
            <a:r>
              <a:rPr lang="en-IN" dirty="0"/>
              <a:t> came into picture</a:t>
            </a:r>
          </a:p>
          <a:p>
            <a:r>
              <a:rPr lang="en-IN" dirty="0"/>
              <a:t>The building block in these languages are classes &amp; objects rather than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935C6-6E55-4EA6-9C69-94E22A95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2BC4F-044C-4C27-AD12-4E80C2D5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23368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i="1" dirty="0"/>
              <a:t>An object represents an individual, identifiable item, unit or entity, either real or abstract, with a well defined role in the problem domain *</a:t>
            </a:r>
          </a:p>
          <a:p>
            <a:pPr marL="0" indent="0" algn="r">
              <a:buNone/>
            </a:pPr>
            <a:r>
              <a:rPr lang="en-IN" sz="2400" i="1" dirty="0"/>
              <a:t>-Smith and </a:t>
            </a:r>
            <a:r>
              <a:rPr lang="en-IN" sz="2400" i="1" dirty="0" err="1"/>
              <a:t>Tockey</a:t>
            </a:r>
            <a:endParaRPr lang="en-IN" dirty="0"/>
          </a:p>
          <a:p>
            <a:r>
              <a:rPr lang="en-IN" dirty="0"/>
              <a:t>Model some part of reality</a:t>
            </a:r>
          </a:p>
          <a:p>
            <a:r>
              <a:rPr lang="en-IN" dirty="0"/>
              <a:t>Exists in space and time</a:t>
            </a:r>
          </a:p>
          <a:p>
            <a:r>
              <a:rPr lang="en-IN" dirty="0"/>
              <a:t>Can be invented as outcome of a design process</a:t>
            </a:r>
          </a:p>
          <a:p>
            <a:r>
              <a:rPr lang="en-IN" dirty="0"/>
              <a:t>Has well-defined behaviour and a definite purpose</a:t>
            </a:r>
          </a:p>
          <a:p>
            <a:r>
              <a:rPr lang="en-IN" dirty="0"/>
              <a:t>Collaborate with other objects to provide a higher-level behaviour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5076" y="6311900"/>
            <a:ext cx="11701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* Smith, M., and </a:t>
            </a:r>
            <a:r>
              <a:rPr lang="en-IN" sz="1400" dirty="0" err="1"/>
              <a:t>Tockey</a:t>
            </a:r>
            <a:r>
              <a:rPr lang="en-IN" sz="1400" dirty="0"/>
              <a:t>, S. 1988. </a:t>
            </a:r>
            <a:r>
              <a:rPr lang="en-IN" sz="1400" i="1" dirty="0"/>
              <a:t>An Integrated Approach to Software Requirements Definition Using </a:t>
            </a:r>
            <a:r>
              <a:rPr lang="en-IN" sz="1400" i="1" dirty="0" err="1"/>
              <a:t>Objects:</a:t>
            </a:r>
            <a:r>
              <a:rPr lang="en-IN" sz="1400" dirty="0" err="1"/>
              <a:t>Boeing</a:t>
            </a:r>
            <a:r>
              <a:rPr lang="en-IN" sz="1400" dirty="0"/>
              <a:t> Commercial Airplane Support Division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7042-F66B-4116-A0A1-F3ECCF6D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9DD5-81C1-4F97-A406-F84D121E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363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object has the following characteristics:</a:t>
            </a:r>
          </a:p>
          <a:p>
            <a:pPr lvl="1"/>
            <a:r>
              <a:rPr lang="en-IN" dirty="0"/>
              <a:t>state</a:t>
            </a:r>
          </a:p>
          <a:p>
            <a:pPr lvl="1"/>
            <a:r>
              <a:rPr lang="en-IN" dirty="0"/>
              <a:t>identity</a:t>
            </a:r>
          </a:p>
          <a:p>
            <a:pPr lvl="1"/>
            <a:r>
              <a:rPr lang="en-IN" dirty="0"/>
              <a:t>behaviour</a:t>
            </a:r>
          </a:p>
          <a:p>
            <a:r>
              <a:rPr lang="en-IN" dirty="0"/>
              <a:t>The structure and behaviour of similar objects are specified in a class</a:t>
            </a:r>
          </a:p>
          <a:p>
            <a:pPr lvl="1"/>
            <a:r>
              <a:rPr lang="en-IN" dirty="0"/>
              <a:t>object is an instance of such class</a:t>
            </a:r>
          </a:p>
          <a:p>
            <a:pPr lvl="1"/>
            <a:r>
              <a:rPr lang="en-IN" dirty="0"/>
              <a:t>a class is the blueprint for objects</a:t>
            </a:r>
          </a:p>
          <a:p>
            <a:r>
              <a:rPr lang="en-IN" dirty="0"/>
              <a:t>Forms the building block of an application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FF2BD-15EB-4827-9DA8-01B07C469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0074-9CDD-403D-9AA7-75BC52E7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528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Properties and their values constitute the state of an object</a:t>
            </a:r>
          </a:p>
          <a:p>
            <a:r>
              <a:rPr lang="en-IN" dirty="0"/>
              <a:t>Appear as attributes of an object</a:t>
            </a:r>
          </a:p>
          <a:p>
            <a:pPr lvl="1"/>
            <a:r>
              <a:rPr lang="en-IN" dirty="0"/>
              <a:t>fields, member variables, </a:t>
            </a:r>
            <a:r>
              <a:rPr lang="en-IN" dirty="0" err="1"/>
              <a:t>etc</a:t>
            </a:r>
            <a:endParaRPr lang="en-IN" dirty="0"/>
          </a:p>
          <a:p>
            <a:r>
              <a:rPr lang="en-IN" dirty="0"/>
              <a:t>Can be of two types</a:t>
            </a:r>
          </a:p>
          <a:p>
            <a:pPr lvl="1"/>
            <a:r>
              <a:rPr lang="en-IN" dirty="0"/>
              <a:t>static – fundamental attributes that don’t change</a:t>
            </a:r>
          </a:p>
          <a:p>
            <a:pPr lvl="1"/>
            <a:r>
              <a:rPr lang="en-IN" dirty="0"/>
              <a:t>dynamic – attributes that change as a result of operation performed on the object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75263-C991-431E-83F4-719444F86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B16ED-7FCA-49B7-8FDE-F1F3656C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438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Speaker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Static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Power</a:t>
            </a:r>
          </a:p>
          <a:p>
            <a:r>
              <a:rPr lang="en-IN" dirty="0"/>
              <a:t>No. of speakers (2, 2.1, 4.1, </a:t>
            </a:r>
            <a:r>
              <a:rPr lang="en-IN" dirty="0" err="1"/>
              <a:t>etc</a:t>
            </a:r>
            <a:r>
              <a:rPr lang="en-IN" dirty="0"/>
              <a:t>)</a:t>
            </a:r>
          </a:p>
          <a:p>
            <a:r>
              <a:rPr lang="en-IN" dirty="0"/>
              <a:t>Connectivity</a:t>
            </a:r>
          </a:p>
          <a:p>
            <a:r>
              <a:rPr lang="en-IN" dirty="0" err="1"/>
              <a:t>Color</a:t>
            </a:r>
            <a:endParaRPr lang="en-IN" dirty="0"/>
          </a:p>
          <a:p>
            <a:r>
              <a:rPr lang="en-IN" dirty="0"/>
              <a:t>Brand</a:t>
            </a:r>
          </a:p>
          <a:p>
            <a:r>
              <a:rPr lang="en-IN" dirty="0"/>
              <a:t>Serial no.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Dynamic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Volume</a:t>
            </a:r>
          </a:p>
          <a:p>
            <a:r>
              <a:rPr lang="en-IN" dirty="0"/>
              <a:t>Treble</a:t>
            </a:r>
          </a:p>
          <a:p>
            <a:r>
              <a:rPr lang="en-IN" dirty="0"/>
              <a:t>Bass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70D3B-5CA0-4380-81E3-B6C409CA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154F5E-6E14-4FED-8463-D6FC4993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24045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– </a:t>
            </a:r>
            <a:r>
              <a:rPr lang="en-IN" dirty="0" err="1"/>
              <a:t>Cellphone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Static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CPU</a:t>
            </a:r>
          </a:p>
          <a:p>
            <a:r>
              <a:rPr lang="en-IN" dirty="0"/>
              <a:t>Storage size</a:t>
            </a:r>
          </a:p>
          <a:p>
            <a:r>
              <a:rPr lang="en-IN" dirty="0"/>
              <a:t>Display size</a:t>
            </a:r>
          </a:p>
          <a:p>
            <a:r>
              <a:rPr lang="en-IN" dirty="0"/>
              <a:t>Supported bands</a:t>
            </a:r>
          </a:p>
          <a:p>
            <a:r>
              <a:rPr lang="en-IN" dirty="0"/>
              <a:t>OS</a:t>
            </a:r>
          </a:p>
          <a:p>
            <a:r>
              <a:rPr lang="en-IN" dirty="0"/>
              <a:t>IMEI number</a:t>
            </a:r>
          </a:p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Dynamic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State (standby, in-call)</a:t>
            </a:r>
          </a:p>
          <a:p>
            <a:r>
              <a:rPr lang="en-IN" dirty="0"/>
              <a:t>Remaining storage</a:t>
            </a:r>
          </a:p>
          <a:p>
            <a:r>
              <a:rPr lang="en-IN" dirty="0"/>
              <a:t>Battery level</a:t>
            </a:r>
          </a:p>
          <a:p>
            <a:r>
              <a:rPr lang="en-IN" dirty="0"/>
              <a:t>Signal strength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5E3921-B21E-4380-BA59-E0ED8FCA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D7DE82-CA6A-47FF-996E-4B331C44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5102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IN" sz="3600">
                <a:solidFill>
                  <a:schemeClr val="bg1"/>
                </a:solidFill>
              </a:rPr>
              <a:t>Udemy</a:t>
            </a:r>
            <a:r>
              <a:rPr lang="en-IN" sz="3600" dirty="0">
                <a:solidFill>
                  <a:schemeClr val="bg1"/>
                </a:solidFill>
              </a:rPr>
              <a:t>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58049B-53C3-4E2E-8938-0E2BD051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12B92-1F1D-4235-93F3-2B970F86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153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Trait that makes an object unique and gives it individuality</a:t>
            </a:r>
          </a:p>
          <a:p>
            <a:r>
              <a:rPr lang="en-IN" dirty="0"/>
              <a:t>Represented through one or more attributes of the object</a:t>
            </a:r>
          </a:p>
          <a:p>
            <a:pPr lvl="1"/>
            <a:r>
              <a:rPr lang="en-IN" dirty="0"/>
              <a:t>address of an object can be used to represent its identity in some cases</a:t>
            </a:r>
          </a:p>
          <a:p>
            <a:r>
              <a:rPr lang="en-IN" dirty="0"/>
              <a:t>Helps identify objects in a system</a:t>
            </a:r>
          </a:p>
          <a:p>
            <a:r>
              <a:rPr lang="en-IN" dirty="0"/>
              <a:t>Examples</a:t>
            </a:r>
          </a:p>
          <a:p>
            <a:pPr lvl="1"/>
            <a:r>
              <a:rPr lang="en-IN" dirty="0"/>
              <a:t>Speak System – Serial no.</a:t>
            </a:r>
          </a:p>
          <a:p>
            <a:pPr lvl="1"/>
            <a:r>
              <a:rPr lang="en-IN" dirty="0" err="1"/>
              <a:t>Cellphone</a:t>
            </a:r>
            <a:r>
              <a:rPr lang="en-IN" dirty="0"/>
              <a:t> – IMEI no.</a:t>
            </a:r>
          </a:p>
          <a:p>
            <a:pPr lvl="1"/>
            <a:r>
              <a:rPr lang="en-IN" dirty="0"/>
              <a:t>Person – Social security no.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AF58F-CA5A-4707-B65E-48984C58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17118-3079-4F6B-886A-4B49ABA1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Response of the object during interaction</a:t>
            </a:r>
          </a:p>
          <a:p>
            <a:r>
              <a:rPr lang="en-IN" dirty="0"/>
              <a:t>Part of the responsibility of an object</a:t>
            </a:r>
          </a:p>
          <a:p>
            <a:r>
              <a:rPr lang="en-IN" dirty="0"/>
              <a:t>Arises due to binding between attributes and operations</a:t>
            </a:r>
          </a:p>
          <a:p>
            <a:pPr lvl="1"/>
            <a:r>
              <a:rPr lang="en-IN" dirty="0"/>
              <a:t>operations will internally change the state of the object</a:t>
            </a:r>
          </a:p>
          <a:p>
            <a:pPr lvl="1"/>
            <a:r>
              <a:rPr lang="en-IN" dirty="0"/>
              <a:t>this culminates into the behaviour of the object</a:t>
            </a:r>
          </a:p>
          <a:p>
            <a:r>
              <a:rPr lang="en-IN" dirty="0"/>
              <a:t>Appear as operations (member functions, methods)</a:t>
            </a:r>
          </a:p>
          <a:p>
            <a:r>
              <a:rPr lang="en-IN" dirty="0"/>
              <a:t>Examples</a:t>
            </a:r>
          </a:p>
          <a:p>
            <a:pPr lvl="1"/>
            <a:r>
              <a:rPr lang="en-IN" dirty="0"/>
              <a:t>speaker system – </a:t>
            </a:r>
            <a:r>
              <a:rPr lang="en-IN" i="1" dirty="0" err="1"/>
              <a:t>ChangeVolume</a:t>
            </a:r>
            <a:r>
              <a:rPr lang="en-IN" dirty="0"/>
              <a:t>, </a:t>
            </a:r>
            <a:r>
              <a:rPr lang="en-IN" i="1" dirty="0" err="1"/>
              <a:t>ChangeBass</a:t>
            </a:r>
            <a:r>
              <a:rPr lang="en-IN" dirty="0"/>
              <a:t>, </a:t>
            </a:r>
            <a:r>
              <a:rPr lang="en-IN" i="1" dirty="0" err="1"/>
              <a:t>ChangeTreble</a:t>
            </a:r>
            <a:r>
              <a:rPr lang="en-IN" dirty="0"/>
              <a:t>, </a:t>
            </a:r>
            <a:r>
              <a:rPr lang="en-IN" i="1" dirty="0" err="1"/>
              <a:t>EqualizeLoudness</a:t>
            </a:r>
            <a:endParaRPr lang="en-IN" i="1" dirty="0"/>
          </a:p>
          <a:p>
            <a:pPr lvl="1"/>
            <a:r>
              <a:rPr lang="en-IN" dirty="0" err="1"/>
              <a:t>cellphone</a:t>
            </a:r>
            <a:r>
              <a:rPr lang="en-IN" dirty="0"/>
              <a:t> – </a:t>
            </a:r>
            <a:r>
              <a:rPr lang="en-IN" i="1" dirty="0" err="1"/>
              <a:t>SendText</a:t>
            </a:r>
            <a:r>
              <a:rPr lang="en-IN" dirty="0"/>
              <a:t>, </a:t>
            </a:r>
            <a:r>
              <a:rPr lang="en-IN" i="1" dirty="0"/>
              <a:t>Dial</a:t>
            </a:r>
            <a:r>
              <a:rPr lang="en-IN" dirty="0"/>
              <a:t>, </a:t>
            </a:r>
            <a:r>
              <a:rPr lang="en-IN" i="1" dirty="0" err="1"/>
              <a:t>AcceptCall</a:t>
            </a:r>
            <a:r>
              <a:rPr lang="en-IN" dirty="0"/>
              <a:t>, </a:t>
            </a:r>
            <a:r>
              <a:rPr lang="en-IN" i="1" dirty="0"/>
              <a:t>Connect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A6597-5C7F-48B9-A26B-596E8E07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8D624-0705-4414-9AD2-D9EEE4FE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8676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IN" dirty="0"/>
              <a:t>Bank account</a:t>
            </a:r>
          </a:p>
          <a:p>
            <a:r>
              <a:rPr lang="en-IN" dirty="0"/>
              <a:t>Credit Card</a:t>
            </a:r>
          </a:p>
          <a:p>
            <a:r>
              <a:rPr lang="en-IN" dirty="0"/>
              <a:t>File on a hard drive</a:t>
            </a:r>
          </a:p>
          <a:p>
            <a:r>
              <a:rPr lang="en-IN" dirty="0"/>
              <a:t>Employee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8A2B6-3AAD-4DAB-A813-32247104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4B3DD-3077-4EBC-9EFD-20FE3D544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9122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Object Model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DF798-9EE1-4BC0-AEE4-ABACB643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69F0A-FA6B-41B8-8BAF-91F81A06A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0727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Evolution Of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Early computer languages were used for mathematical &amp; scientific operations</a:t>
            </a:r>
          </a:p>
          <a:p>
            <a:pPr lvl="1"/>
            <a:r>
              <a:rPr lang="en-IN" sz="2800" dirty="0"/>
              <a:t>freed the programmer from the intricacies of assembly language</a:t>
            </a:r>
          </a:p>
          <a:p>
            <a:r>
              <a:rPr lang="en-IN" sz="3200" dirty="0"/>
              <a:t>Growth in size &amp; complexity led to evolution in languages to accommodate new features</a:t>
            </a:r>
          </a:p>
          <a:p>
            <a:pPr lvl="1"/>
            <a:r>
              <a:rPr lang="en-IN" sz="2800" dirty="0"/>
              <a:t>e.g. automation for business applications</a:t>
            </a:r>
          </a:p>
          <a:p>
            <a:r>
              <a:rPr lang="en-IN" sz="3200" dirty="0"/>
              <a:t>Slowly, the languages evolved even more </a:t>
            </a:r>
          </a:p>
          <a:p>
            <a:pPr lvl="1"/>
            <a:r>
              <a:rPr lang="en-IN" sz="2800" dirty="0"/>
              <a:t>software moved closer to problem domain and further away from machine</a:t>
            </a:r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83C4F-492A-46E9-87E5-08999334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2585F-DB8C-44B4-BCE4-47E00AB7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855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newer languages used classes &amp; objects instead of subprograms &amp; algorithms as building blocks</a:t>
            </a:r>
          </a:p>
          <a:p>
            <a:r>
              <a:rPr lang="en-IN" dirty="0"/>
              <a:t>These languages build upon object model</a:t>
            </a:r>
          </a:p>
          <a:p>
            <a:r>
              <a:rPr lang="en-IN" dirty="0"/>
              <a:t>The object model is based on three important concepts</a:t>
            </a:r>
          </a:p>
          <a:p>
            <a:pPr lvl="1"/>
            <a:r>
              <a:rPr lang="en-IN" dirty="0"/>
              <a:t>object oriented analysis</a:t>
            </a:r>
          </a:p>
          <a:p>
            <a:pPr lvl="1"/>
            <a:r>
              <a:rPr lang="en-IN" dirty="0"/>
              <a:t>object oriented design</a:t>
            </a:r>
          </a:p>
          <a:p>
            <a:pPr lvl="1"/>
            <a:r>
              <a:rPr lang="en-IN" dirty="0"/>
              <a:t>object oriented programming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4ED43-44BA-4B32-9EB1-55B9DE75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042CB7-742A-4E7D-A532-A834FC9B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19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i="1" dirty="0">
                <a:solidFill>
                  <a:schemeClr val="accent5">
                    <a:lumMod val="75000"/>
                  </a:schemeClr>
                </a:solidFill>
              </a:rPr>
              <a:t>OO analysis is a method of analysis that examines the requirements from the perspective of the classes &amp; objects found in the vocabulary of the problem domain</a:t>
            </a:r>
          </a:p>
          <a:p>
            <a:pPr marL="0" indent="0" algn="r">
              <a:buNone/>
            </a:pPr>
            <a:r>
              <a:rPr lang="en-IN" sz="2000" i="1" dirty="0">
                <a:solidFill>
                  <a:schemeClr val="accent5">
                    <a:lumMod val="75000"/>
                  </a:schemeClr>
                </a:solidFill>
              </a:rPr>
              <a:t>Grady </a:t>
            </a:r>
            <a:r>
              <a:rPr lang="en-IN" sz="2000" i="1" dirty="0" err="1">
                <a:solidFill>
                  <a:schemeClr val="accent5">
                    <a:lumMod val="75000"/>
                  </a:schemeClr>
                </a:solidFill>
              </a:rPr>
              <a:t>Booch</a:t>
            </a:r>
            <a:endParaRPr lang="en-IN" sz="2000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dirty="0"/>
              <a:t>This is the first step for developing an object-oriented system</a:t>
            </a:r>
          </a:p>
          <a:p>
            <a:r>
              <a:rPr lang="en-IN" dirty="0"/>
              <a:t>Investigation of problem and requirements rather solution</a:t>
            </a:r>
          </a:p>
          <a:p>
            <a:r>
              <a:rPr lang="en-IN" dirty="0"/>
              <a:t>Focuses on what the system is supposed to do rather how it will be done</a:t>
            </a:r>
          </a:p>
          <a:p>
            <a:r>
              <a:rPr lang="en-IN" dirty="0"/>
              <a:t>Looks at the behaviour of the system independent of its domain</a:t>
            </a:r>
          </a:p>
          <a:p>
            <a:r>
              <a:rPr lang="en-IN" dirty="0"/>
              <a:t>Examines the real-world environment in which the system will operate</a:t>
            </a:r>
          </a:p>
          <a:p>
            <a:pPr lvl="1"/>
            <a:r>
              <a:rPr lang="en-IN" dirty="0"/>
              <a:t>includes people and things that will interact to produce some result</a:t>
            </a:r>
          </a:p>
          <a:p>
            <a:pPr lvl="1"/>
            <a:r>
              <a:rPr lang="en-IN" dirty="0"/>
              <a:t>analysed in a basic abstract forms, in multiple iterations</a:t>
            </a:r>
          </a:p>
          <a:p>
            <a:pPr lvl="1"/>
            <a:r>
              <a:rPr lang="en-IN" dirty="0"/>
              <a:t>these abstractions later become classes in the problem domain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52848" y="6311900"/>
            <a:ext cx="10886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/>
              <a:t>Object Oriented Analysis &amp; Design with Applications 3</a:t>
            </a:r>
            <a:r>
              <a:rPr lang="en-IN" sz="1600" i="1" baseline="30000" dirty="0"/>
              <a:t>rd</a:t>
            </a:r>
            <a:r>
              <a:rPr lang="en-IN" sz="1600" i="1" dirty="0"/>
              <a:t> Edition – Grady </a:t>
            </a:r>
            <a:r>
              <a:rPr lang="en-IN" sz="1600" i="1" dirty="0" err="1"/>
              <a:t>Booch</a:t>
            </a:r>
            <a:r>
              <a:rPr lang="en-IN" sz="1600" i="1" dirty="0"/>
              <a:t> &amp; others, Pearson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C8482-2BCC-477C-8603-0675EEA1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39F93-3FBB-4A66-8470-45C8D142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519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OO Analysis </a:t>
            </a:r>
            <a:r>
              <a:rPr lang="en-US" sz="4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313406" y="914400"/>
            <a:ext cx="6450226" cy="5262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Member requests a book from the library</a:t>
            </a:r>
          </a:p>
          <a:p>
            <a:r>
              <a:rPr lang="en-IN" sz="3200" dirty="0"/>
              <a:t>Librarian will search for the book</a:t>
            </a:r>
          </a:p>
          <a:p>
            <a:r>
              <a:rPr lang="en-IN" sz="3200" dirty="0"/>
              <a:t>If found, the book is issued </a:t>
            </a:r>
          </a:p>
          <a:p>
            <a:pPr lvl="1"/>
            <a:r>
              <a:rPr lang="en-IN" sz="2800" dirty="0"/>
              <a:t>The database is updated with the issued book</a:t>
            </a:r>
          </a:p>
          <a:p>
            <a:r>
              <a:rPr lang="en-IN" sz="3200" dirty="0"/>
              <a:t>If unavailable, the request is placed in a queue</a:t>
            </a:r>
          </a:p>
          <a:p>
            <a:r>
              <a:rPr lang="en-IN" sz="3200" dirty="0"/>
              <a:t>If not found, an order may be placed for the book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3A5B4-ED9C-46FB-A050-1618FD78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28AF1-0415-4D79-8311-D65248D5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29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Highest level analysis or abstraction</a:t>
            </a:r>
          </a:p>
          <a:p>
            <a:r>
              <a:rPr lang="en-IN" sz="3600" dirty="0"/>
              <a:t>This will continue until objects are uniquely identified</a:t>
            </a:r>
          </a:p>
          <a:p>
            <a:r>
              <a:rPr lang="en-IN" sz="3600" dirty="0"/>
              <a:t>The objects are refined as abstractions with key characteristics</a:t>
            </a:r>
          </a:p>
          <a:p>
            <a:r>
              <a:rPr lang="en-IN" sz="3600" dirty="0"/>
              <a:t>Emphasis on investigation rather than the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19545-B359-436B-85E7-B2EE6B6F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EC49B-D288-4A9B-88F1-107DA14C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49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i="1" dirty="0">
                <a:solidFill>
                  <a:schemeClr val="accent5">
                    <a:lumMod val="75000"/>
                  </a:schemeClr>
                </a:solidFill>
              </a:rPr>
              <a:t>OO design is a method of design encompassing the process of OO decomposition and a notation for depicting both logical and physical as well as static and dynamic models of the system under design</a:t>
            </a:r>
          </a:p>
          <a:p>
            <a:pPr marL="0" indent="0" algn="r">
              <a:buNone/>
            </a:pPr>
            <a:r>
              <a:rPr lang="en-IN" sz="2000" i="1" dirty="0">
                <a:solidFill>
                  <a:schemeClr val="accent5">
                    <a:lumMod val="75000"/>
                  </a:schemeClr>
                </a:solidFill>
              </a:rPr>
              <a:t>Grady </a:t>
            </a:r>
            <a:r>
              <a:rPr lang="en-IN" sz="2000" i="1" dirty="0" err="1">
                <a:solidFill>
                  <a:schemeClr val="accent5">
                    <a:lumMod val="75000"/>
                  </a:schemeClr>
                </a:solidFill>
              </a:rPr>
              <a:t>Booch</a:t>
            </a:r>
            <a:endParaRPr lang="en-IN" sz="2000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dirty="0"/>
              <a:t>Focus on object oriented decomposition</a:t>
            </a:r>
          </a:p>
          <a:p>
            <a:r>
              <a:rPr lang="en-IN" dirty="0"/>
              <a:t>Uses different notations to express different models of the system</a:t>
            </a:r>
          </a:p>
          <a:p>
            <a:r>
              <a:rPr lang="en-IN" dirty="0"/>
              <a:t>High level concepts of analysis are mapped onto classes</a:t>
            </a:r>
          </a:p>
          <a:p>
            <a:r>
              <a:rPr lang="en-IN" dirty="0"/>
              <a:t>Hierarchical associations among the classes are designed</a:t>
            </a:r>
          </a:p>
          <a:p>
            <a:r>
              <a:rPr lang="en-IN" dirty="0"/>
              <a:t>Results in a detailed description that specifies how the system is to be built using different technologies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52848" y="6311900"/>
            <a:ext cx="10886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/>
              <a:t>Object Oriented Analysis &amp; Design with Applications 3</a:t>
            </a:r>
            <a:r>
              <a:rPr lang="en-IN" sz="1600" i="1" baseline="30000" dirty="0"/>
              <a:t>rd</a:t>
            </a:r>
            <a:r>
              <a:rPr lang="en-IN" sz="1600" i="1" dirty="0"/>
              <a:t> Edition – Grady </a:t>
            </a:r>
            <a:r>
              <a:rPr lang="en-IN" sz="1600" i="1" dirty="0" err="1"/>
              <a:t>Booch</a:t>
            </a:r>
            <a:r>
              <a:rPr lang="en-IN" sz="1600" i="1" dirty="0"/>
              <a:t> &amp; others, Pearson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48449-6AD7-4471-A942-61197A3F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4D1E0-4402-4F91-A883-A1454F82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27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 is this course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3600" dirty="0"/>
              <a:t>Anyone who wants to understand and implement object oriented programming principles</a:t>
            </a:r>
            <a:endParaRPr lang="en-IN" sz="3200" dirty="0"/>
          </a:p>
          <a:p>
            <a:endParaRPr lang="en-IN" sz="3600" dirty="0"/>
          </a:p>
          <a:p>
            <a:r>
              <a:rPr lang="en-IN" sz="3600" dirty="0"/>
              <a:t>College grads or software developers</a:t>
            </a:r>
          </a:p>
          <a:p>
            <a:endParaRPr lang="en-IN" sz="3600" dirty="0"/>
          </a:p>
          <a:p>
            <a:r>
              <a:rPr lang="en-IN" sz="3600" dirty="0"/>
              <a:t>Software developers working in any language</a:t>
            </a:r>
          </a:p>
          <a:p>
            <a:endParaRPr lang="en-IN" sz="3600" dirty="0"/>
          </a:p>
          <a:p>
            <a:r>
              <a:rPr lang="en-IN" sz="3600" dirty="0"/>
              <a:t>Software designers/architects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6F460-D504-4EB8-B7F9-5195F587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AD2B0-15C6-4EAD-899E-597F66C7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15603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21333"/>
            <a:ext cx="6553545" cy="5023275"/>
          </a:xfrm>
          <a:prstGeom prst="rect">
            <a:avLst/>
          </a:prstGeom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OO Design </a:t>
            </a:r>
            <a:r>
              <a:rPr lang="en-US" sz="4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FC23E-0A76-475E-A5EB-6B08D386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382D6-1480-4295-8ED4-593AFABF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263406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i="1" dirty="0">
                <a:solidFill>
                  <a:schemeClr val="accent5">
                    <a:lumMod val="75000"/>
                  </a:schemeClr>
                </a:solidFill>
              </a:rPr>
              <a:t>It is a method of implementation in which programs are organized as cooperative collections of objects, each of which represents an instance of some class, and whose classes are all members of a hierarchy of classes united via inheritance relationships</a:t>
            </a:r>
          </a:p>
          <a:p>
            <a:pPr marL="0" indent="0" algn="r">
              <a:buNone/>
            </a:pPr>
            <a:r>
              <a:rPr lang="en-IN" sz="2000" i="1" dirty="0">
                <a:solidFill>
                  <a:schemeClr val="accent5">
                    <a:lumMod val="75000"/>
                  </a:schemeClr>
                </a:solidFill>
              </a:rPr>
              <a:t>Grady </a:t>
            </a:r>
            <a:r>
              <a:rPr lang="en-IN" sz="2000" i="1" dirty="0" err="1">
                <a:solidFill>
                  <a:schemeClr val="accent5">
                    <a:lumMod val="75000"/>
                  </a:schemeClr>
                </a:solidFill>
              </a:rPr>
              <a:t>Booch</a:t>
            </a:r>
            <a:endParaRPr lang="en-IN" sz="2000" i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IN" dirty="0"/>
              <a:t>Uses objects as fundamental blocks</a:t>
            </a:r>
          </a:p>
          <a:p>
            <a:r>
              <a:rPr lang="en-IN" dirty="0"/>
              <a:t>Classes &amp; objects are related through relationships</a:t>
            </a:r>
          </a:p>
          <a:p>
            <a:r>
              <a:rPr lang="en-IN" dirty="0"/>
              <a:t>Requires a programming language that supports</a:t>
            </a:r>
          </a:p>
          <a:p>
            <a:pPr lvl="1"/>
            <a:r>
              <a:rPr lang="en-IN" dirty="0"/>
              <a:t>objects as abstractions</a:t>
            </a:r>
          </a:p>
          <a:p>
            <a:pPr lvl="1"/>
            <a:r>
              <a:rPr lang="en-IN" dirty="0"/>
              <a:t>classes</a:t>
            </a:r>
          </a:p>
          <a:p>
            <a:pPr lvl="1"/>
            <a:r>
              <a:rPr lang="en-IN" dirty="0"/>
              <a:t>generalization of classes</a:t>
            </a:r>
          </a:p>
          <a:p>
            <a:r>
              <a:rPr lang="en-IN" dirty="0"/>
              <a:t>Java, C++, C#, etc., can be used to write object oriented programs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652848" y="6311900"/>
            <a:ext cx="10886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i="1" dirty="0"/>
              <a:t>Object Oriented Analysis &amp; Design with Applications 3</a:t>
            </a:r>
            <a:r>
              <a:rPr lang="en-IN" sz="1600" i="1" baseline="30000" dirty="0"/>
              <a:t>rd</a:t>
            </a:r>
            <a:r>
              <a:rPr lang="en-IN" sz="1600" i="1" dirty="0"/>
              <a:t> Edition – Grady </a:t>
            </a:r>
            <a:r>
              <a:rPr lang="en-IN" sz="1600" i="1" dirty="0" err="1"/>
              <a:t>Booch</a:t>
            </a:r>
            <a:r>
              <a:rPr lang="en-IN" sz="1600" i="1" dirty="0"/>
              <a:t> &amp; others, Pearson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06EAB-CF02-44E5-8572-F26B8624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D6DE6-4419-4185-9421-D1B8C4B1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562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Object model builds upon three important concepts</a:t>
            </a:r>
          </a:p>
          <a:p>
            <a:r>
              <a:rPr lang="en-IN" dirty="0"/>
              <a:t>OO analysis, design &amp; programming</a:t>
            </a:r>
          </a:p>
          <a:p>
            <a:r>
              <a:rPr lang="en-IN" dirty="0"/>
              <a:t>Analysis focuses on problem </a:t>
            </a:r>
          </a:p>
          <a:p>
            <a:r>
              <a:rPr lang="en-IN" dirty="0"/>
              <a:t>Design is about OO decomposition and expression of the design using some notations</a:t>
            </a:r>
          </a:p>
          <a:p>
            <a:r>
              <a:rPr lang="en-IN" dirty="0"/>
              <a:t>Programming is the implementation using an OO language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418597-116F-4C46-A20A-0C3EC626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8A00-809B-4FA2-8104-6D429CED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791879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Object Oriented Analysis with UML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00039-F4B4-4E66-BA12-32D618E46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F6BB-E32E-4729-B1F1-96F784534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16283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Unified Modelling Language (UML)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Standard modelling language for software development</a:t>
            </a:r>
          </a:p>
          <a:p>
            <a:r>
              <a:rPr lang="en-IN" dirty="0"/>
              <a:t>Describes the system we want to develop</a:t>
            </a:r>
          </a:p>
          <a:p>
            <a:r>
              <a:rPr lang="en-IN" dirty="0"/>
              <a:t>Uses notations to describe various aspects of the system</a:t>
            </a:r>
          </a:p>
          <a:p>
            <a:r>
              <a:rPr lang="en-IN" dirty="0"/>
              <a:t>Formal language</a:t>
            </a:r>
          </a:p>
          <a:p>
            <a:r>
              <a:rPr lang="en-IN" dirty="0"/>
              <a:t>Standardized</a:t>
            </a:r>
          </a:p>
          <a:p>
            <a:r>
              <a:rPr lang="en-IN" dirty="0"/>
              <a:t>Used in various software development methodologies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60FC1-5053-4D76-9FAD-78BE98EE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59F50-A895-486B-86DC-82608968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67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UML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  <a:p>
            <a:r>
              <a:rPr lang="en-IN" dirty="0"/>
              <a:t>Class</a:t>
            </a:r>
          </a:p>
          <a:p>
            <a:r>
              <a:rPr lang="en-IN" dirty="0"/>
              <a:t>Object</a:t>
            </a:r>
          </a:p>
          <a:p>
            <a:r>
              <a:rPr lang="en-IN" dirty="0"/>
              <a:t>Sequence</a:t>
            </a:r>
          </a:p>
          <a:p>
            <a:r>
              <a:rPr lang="en-IN" dirty="0"/>
              <a:t>State Machine</a:t>
            </a:r>
          </a:p>
          <a:p>
            <a:r>
              <a:rPr lang="en-IN" dirty="0"/>
              <a:t>Component</a:t>
            </a:r>
          </a:p>
          <a:p>
            <a:r>
              <a:rPr lang="en-IN" dirty="0"/>
              <a:t>Package</a:t>
            </a:r>
          </a:p>
          <a:p>
            <a:r>
              <a:rPr lang="en-IN" dirty="0" err="1"/>
              <a:t>etc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9982B-905F-4C27-8F3D-7D63271A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5EFFF-2585-4381-8F9F-A3F20951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18101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Oriented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OO analysis focuses on the problem and the requirements</a:t>
            </a:r>
          </a:p>
          <a:p>
            <a:r>
              <a:rPr lang="en-IN" sz="3200" dirty="0"/>
              <a:t>Focus on what the system is supposed to do</a:t>
            </a:r>
          </a:p>
          <a:p>
            <a:r>
              <a:rPr lang="en-IN" sz="3200" dirty="0"/>
              <a:t>Implementation details are mostly ignored</a:t>
            </a:r>
          </a:p>
          <a:p>
            <a:r>
              <a:rPr lang="en-IN" sz="3200" dirty="0"/>
              <a:t>An analysis model is created</a:t>
            </a:r>
          </a:p>
          <a:p>
            <a:pPr lvl="1"/>
            <a:r>
              <a:rPr lang="en-IN" sz="2800" dirty="0"/>
              <a:t>done through user stories or use cases</a:t>
            </a:r>
          </a:p>
          <a:p>
            <a:pPr lvl="1"/>
            <a:r>
              <a:rPr lang="en-IN" sz="2800" dirty="0"/>
              <a:t>involves key abstractions from the problem domain</a:t>
            </a:r>
          </a:p>
          <a:p>
            <a:pPr lvl="1"/>
            <a:r>
              <a:rPr lang="en-IN" sz="2800" dirty="0"/>
              <a:t>constraints of technologies are ignored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7029D-18F9-4D3A-9861-C9BE66B0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C0DF8-1FFE-4D36-8F79-10E78D6A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32709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262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IN"/>
              <a:t>Steps</a:t>
            </a:r>
            <a:endParaRPr lang="en-IN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79988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3FC26-58B8-4E7B-B563-A7C061C9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CF8A2-8717-47AA-BD9A-A5EB476A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6910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: Car Game (Reckless Driver)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i="1" dirty="0">
                <a:solidFill>
                  <a:schemeClr val="accent5">
                    <a:lumMod val="75000"/>
                  </a:schemeClr>
                </a:solidFill>
              </a:rPr>
              <a:t>Objective : Keep driving as long as you can &amp; earn money by smashing objects. Spend money on powerups.</a:t>
            </a:r>
          </a:p>
          <a:p>
            <a:r>
              <a:rPr lang="en-IN" dirty="0"/>
              <a:t>Smash into traffic, side objects (hydrant, phone booth, etc.)</a:t>
            </a:r>
          </a:p>
          <a:p>
            <a:r>
              <a:rPr lang="en-IN" dirty="0"/>
              <a:t>Each hit will damage the player car and reduce its health</a:t>
            </a:r>
          </a:p>
          <a:p>
            <a:pPr lvl="1"/>
            <a:r>
              <a:rPr lang="en-IN" dirty="0"/>
              <a:t>repair through health pickups</a:t>
            </a:r>
          </a:p>
          <a:p>
            <a:r>
              <a:rPr lang="en-IN" dirty="0"/>
              <a:t>Amount of damage caused is accumulated by the player</a:t>
            </a:r>
          </a:p>
          <a:p>
            <a:r>
              <a:rPr lang="en-IN" dirty="0"/>
              <a:t>Smash anything, except trees &amp; police cars (causes instant player death)</a:t>
            </a:r>
          </a:p>
          <a:p>
            <a:r>
              <a:rPr lang="en-IN" dirty="0"/>
              <a:t>Powerups are available</a:t>
            </a:r>
          </a:p>
          <a:p>
            <a:pPr lvl="1"/>
            <a:r>
              <a:rPr lang="en-IN" dirty="0"/>
              <a:t>Heavy armour : protects player car from damage</a:t>
            </a:r>
          </a:p>
          <a:p>
            <a:pPr lvl="1"/>
            <a:r>
              <a:rPr lang="en-IN" dirty="0"/>
              <a:t>Bomb : destroys objects in the path of the player car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2"/>
          <a:stretch/>
        </p:blipFill>
        <p:spPr>
          <a:xfrm>
            <a:off x="8953907" y="2172107"/>
            <a:ext cx="3009493" cy="23340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E8DE8E-A4F5-4EA9-8F29-408B6F8E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915F-DC51-48E0-823F-17C66458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58920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Player Car</a:t>
            </a:r>
          </a:p>
          <a:p>
            <a:r>
              <a:rPr lang="en-IN" dirty="0"/>
              <a:t>Traffic cars</a:t>
            </a:r>
          </a:p>
          <a:p>
            <a:r>
              <a:rPr lang="en-IN" dirty="0"/>
              <a:t>Fire Hydrant</a:t>
            </a:r>
          </a:p>
          <a:p>
            <a:r>
              <a:rPr lang="en-IN" dirty="0"/>
              <a:t>Phone booth</a:t>
            </a:r>
          </a:p>
          <a:p>
            <a:r>
              <a:rPr lang="en-IN" dirty="0"/>
              <a:t>Newspaper box</a:t>
            </a:r>
          </a:p>
          <a:p>
            <a:r>
              <a:rPr lang="en-IN" dirty="0"/>
              <a:t>Bus stand bench</a:t>
            </a:r>
          </a:p>
          <a:p>
            <a:r>
              <a:rPr lang="en-IN" dirty="0"/>
              <a:t>Hotdog cart</a:t>
            </a:r>
          </a:p>
          <a:p>
            <a:r>
              <a:rPr lang="en-IN" dirty="0"/>
              <a:t>Tree</a:t>
            </a:r>
          </a:p>
          <a:p>
            <a:r>
              <a:rPr lang="en-IN" dirty="0" err="1"/>
              <a:t>etc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13" y="738186"/>
            <a:ext cx="2370139" cy="2370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858" y="664964"/>
            <a:ext cx="1735336" cy="1735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952" y="3286720"/>
            <a:ext cx="774700" cy="774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887" y="3971926"/>
            <a:ext cx="1029097" cy="10290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569" y="3594101"/>
            <a:ext cx="1015999" cy="10159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846932"/>
            <a:ext cx="2239168" cy="22391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284" y="2780507"/>
            <a:ext cx="787400" cy="787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84" y="2115740"/>
            <a:ext cx="4876800" cy="4876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613F7-8558-4C01-A926-D32F9FBB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46A14-2EBD-4E32-81A2-0C30850B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375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Basic programming knowledge</a:t>
            </a:r>
          </a:p>
          <a:p>
            <a:pPr marL="0" indent="0">
              <a:buNone/>
            </a:pPr>
            <a:endParaRPr lang="en-IN" sz="3600" dirty="0"/>
          </a:p>
          <a:p>
            <a:r>
              <a:rPr lang="en-IN" sz="3600" dirty="0"/>
              <a:t>C# &amp; C++ - Visual Studio 2015/2017 Community Edition</a:t>
            </a:r>
          </a:p>
          <a:p>
            <a:endParaRPr lang="en-IN" sz="3600" dirty="0"/>
          </a:p>
          <a:p>
            <a:r>
              <a:rPr lang="en-IN" sz="3600" dirty="0"/>
              <a:t>Java - Eclipse</a:t>
            </a:r>
          </a:p>
          <a:p>
            <a:endParaRPr lang="en-IN" sz="3600" dirty="0"/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D85A04-7758-48AE-BBD9-D0436ABD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C038CD-2ECA-4D07-9AA3-5EC1BCAC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931117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Gameplay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player car smashes into traffic car</a:t>
            </a:r>
          </a:p>
          <a:p>
            <a:r>
              <a:rPr lang="en-IN" dirty="0"/>
              <a:t>Show sparks at point of contact</a:t>
            </a:r>
          </a:p>
          <a:p>
            <a:r>
              <a:rPr lang="en-IN" dirty="0"/>
              <a:t>Play crash audio</a:t>
            </a:r>
          </a:p>
          <a:p>
            <a:r>
              <a:rPr lang="en-IN" dirty="0"/>
              <a:t>Apply damage to player car &amp; reduce health</a:t>
            </a:r>
          </a:p>
          <a:p>
            <a:r>
              <a:rPr lang="en-IN" dirty="0"/>
              <a:t>Compute damage caused to traffic car</a:t>
            </a:r>
          </a:p>
          <a:p>
            <a:r>
              <a:rPr lang="en-IN" dirty="0"/>
              <a:t>Accumulate damage as cash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4FAE8-93FD-4AB5-9EFD-69795888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DB455-3DE7-49A9-80BF-963A606E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9871742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Defines a model of a system behaviour</a:t>
            </a:r>
          </a:p>
          <a:p>
            <a:r>
              <a:rPr lang="en-IN" sz="3200" dirty="0"/>
              <a:t>Uses natural language</a:t>
            </a:r>
          </a:p>
          <a:p>
            <a:pPr lvl="1"/>
            <a:r>
              <a:rPr lang="en-IN" sz="2800" dirty="0"/>
              <a:t>designers and programmers use as a common reference</a:t>
            </a:r>
          </a:p>
          <a:p>
            <a:r>
              <a:rPr lang="en-IN" sz="3200" dirty="0"/>
              <a:t>Decomposes large system specification into small, manageable parts</a:t>
            </a:r>
          </a:p>
          <a:p>
            <a:r>
              <a:rPr lang="en-IN" sz="3200" dirty="0"/>
              <a:t>Smaller parts are easily described, hence easily implemented</a:t>
            </a:r>
          </a:p>
          <a:p>
            <a:r>
              <a:rPr lang="en-IN" sz="3200" dirty="0"/>
              <a:t>Models functional behaviour of the system</a:t>
            </a:r>
          </a:p>
          <a:p>
            <a:endParaRPr lang="en-IN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57444-DD9F-46E2-AC4C-0ECBE56F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76A4E-98E1-4A21-9C63-23AD8E37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75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Description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554512"/>
              </p:ext>
            </p:extLst>
          </p:nvPr>
        </p:nvGraphicFramePr>
        <p:xfrm>
          <a:off x="990600" y="2034455"/>
          <a:ext cx="10185400" cy="374904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4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Goal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Use case’s place within the system and why it is important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Preconditions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What</a:t>
                      </a:r>
                      <a:r>
                        <a:rPr lang="en-GB" sz="1800" baseline="0" dirty="0"/>
                        <a:t> is required before use case execution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Successful End Condition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System condition after successful</a:t>
                      </a:r>
                      <a:r>
                        <a:rPr lang="en-GB" sz="1800" baseline="0" dirty="0"/>
                        <a:t> execution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Failed End Condition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System condition after failed execution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Primary Actors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Actors that may trigger the</a:t>
                      </a:r>
                      <a:r>
                        <a:rPr lang="en-GB" sz="1800" baseline="0" dirty="0"/>
                        <a:t> use case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Secondary Actors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Actors that participate</a:t>
                      </a:r>
                      <a:r>
                        <a:rPr lang="en-GB" sz="1800" baseline="0" dirty="0"/>
                        <a:t> but are not main players in a use case’s execution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Trigger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Even</a:t>
                      </a:r>
                      <a:r>
                        <a:rPr lang="en-GB" sz="1800" baseline="0" dirty="0"/>
                        <a:t>t that causes the use case to execute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Main Flow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Important</a:t>
                      </a:r>
                      <a:r>
                        <a:rPr lang="en-GB" sz="1800" baseline="0" dirty="0"/>
                        <a:t> steps in a use case’s normal execution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Extensions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Alternative</a:t>
                      </a:r>
                      <a:r>
                        <a:rPr lang="en-GB" sz="1800" baseline="0" dirty="0"/>
                        <a:t> steps in use case execution</a:t>
                      </a:r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EC06A0-0E28-49B0-A6A9-11ED53B15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798EF-D1D4-4B7B-A63E-0FA32D3A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403802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Gameplay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80008"/>
              </p:ext>
            </p:extLst>
          </p:nvPr>
        </p:nvGraphicFramePr>
        <p:xfrm>
          <a:off x="990600" y="2034455"/>
          <a:ext cx="10185400" cy="3017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4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Goal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Remain alive as long as you can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Preconditions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Player has enough health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Successful End Condition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Player earns cash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Failed End Condition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Player dies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Primary Actors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Player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Secondary Actors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System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r>
                        <a:rPr lang="en-GB" sz="1800" b="1" i="1" dirty="0"/>
                        <a:t>Trigger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Player starts the game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170C0-25FF-470E-9C95-1D301F50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73F7B-9136-4DD2-BBC1-CA8812607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337965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Flow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43286"/>
              </p:ext>
            </p:extLst>
          </p:nvPr>
        </p:nvGraphicFramePr>
        <p:xfrm>
          <a:off x="990600" y="2034455"/>
          <a:ext cx="10185400" cy="3017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4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rowSpan="7">
                  <a:txBody>
                    <a:bodyPr/>
                    <a:lstStyle/>
                    <a:p>
                      <a:r>
                        <a:rPr lang="en-GB" sz="1800" b="1" i="1" dirty="0"/>
                        <a:t>Main Flow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1. Player starts the game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2. Player smashes into the traffic car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3. Play crash audio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4. Show sparks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5. Apply damage to player car &amp; reduce health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6. Compute damage caused to traffic car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7. Accumulate damage as cash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A3A4-DF9E-483A-B5CD-8C1AA101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DDABC-ABE4-40A1-991A-B0DDBD262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09385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Alternate Flow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023448"/>
              </p:ext>
            </p:extLst>
          </p:nvPr>
        </p:nvGraphicFramePr>
        <p:xfrm>
          <a:off x="990600" y="2034455"/>
          <a:ext cx="10185400" cy="301752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4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6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rowSpan="7">
                  <a:txBody>
                    <a:bodyPr/>
                    <a:lstStyle/>
                    <a:p>
                      <a:r>
                        <a:rPr lang="en-GB" sz="1800" b="1" i="1" dirty="0"/>
                        <a:t>Alternate Flow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2a. Player smashes into police car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5a. Player health reaches 0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B29F0-2589-4F43-B25F-45664AFB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0D53A-9946-43C6-91E1-9D72E9F5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04135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UML is used for object oriented analysis</a:t>
            </a:r>
          </a:p>
          <a:p>
            <a:r>
              <a:rPr lang="en-IN" sz="3200" dirty="0"/>
              <a:t>It is a formal and standardized language</a:t>
            </a:r>
          </a:p>
          <a:p>
            <a:r>
              <a:rPr lang="en-IN" sz="3200" dirty="0"/>
              <a:t>Uses notations to describe the system</a:t>
            </a:r>
          </a:p>
          <a:p>
            <a:r>
              <a:rPr lang="en-IN" sz="3200" dirty="0"/>
              <a:t>Use case description is used to model system behaviour</a:t>
            </a:r>
          </a:p>
          <a:p>
            <a:r>
              <a:rPr lang="en-IN" sz="3200" dirty="0"/>
              <a:t>Uses natural language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F30D6-6553-4335-A15F-79416B142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7FAD7-A4E5-41F1-A713-397DF86FB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8970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Use Case Diagram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70F5B-1778-473E-80AD-4317C5D3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8D291-3791-48A3-B78D-243BE317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530473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Describes a discrete unit of behaviour that has a clearly defined scope</a:t>
            </a:r>
          </a:p>
          <a:p>
            <a:r>
              <a:rPr lang="en-IN" dirty="0"/>
              <a:t>Illustrates what should be done to achieve the goal of the use case</a:t>
            </a:r>
          </a:p>
          <a:p>
            <a:r>
              <a:rPr lang="en-IN" dirty="0"/>
              <a:t>This ultimately maps into program code</a:t>
            </a:r>
          </a:p>
          <a:p>
            <a:r>
              <a:rPr lang="en-IN" dirty="0"/>
              <a:t>Shown as an oval shape with the description of the behaviour</a:t>
            </a:r>
          </a:p>
          <a:p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5023133" y="4161529"/>
            <a:ext cx="2145734" cy="107293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Smash into car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57C6A-CB35-49CA-BCD7-67001ACF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2121E-A71E-4F1D-8026-2C21CCE6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047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48147"/>
          </a:xfrm>
        </p:spPr>
        <p:txBody>
          <a:bodyPr>
            <a:normAutofit/>
          </a:bodyPr>
          <a:lstStyle/>
          <a:p>
            <a:r>
              <a:rPr lang="en-IN" dirty="0"/>
              <a:t>External entity that interacts with the system</a:t>
            </a:r>
          </a:p>
          <a:p>
            <a:r>
              <a:rPr lang="en-IN" dirty="0"/>
              <a:t>Could be a person, system or some external entity</a:t>
            </a:r>
          </a:p>
          <a:p>
            <a:r>
              <a:rPr lang="en-IN" dirty="0"/>
              <a:t>Maybe defined outside the system</a:t>
            </a:r>
          </a:p>
          <a:p>
            <a:r>
              <a:rPr lang="en-IN" dirty="0"/>
              <a:t>Acts as a black box and cannot be changed</a:t>
            </a:r>
          </a:p>
          <a:p>
            <a:r>
              <a:rPr lang="en-IN" dirty="0"/>
              <a:t>Appears as a stick figure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14147" y="4773773"/>
            <a:ext cx="2062931" cy="1620345"/>
            <a:chOff x="3860707" y="4392773"/>
            <a:chExt cx="2062931" cy="1620345"/>
          </a:xfrm>
        </p:grpSpPr>
        <p:grpSp>
          <p:nvGrpSpPr>
            <p:cNvPr id="4" name="Group 3"/>
            <p:cNvGrpSpPr/>
            <p:nvPr/>
          </p:nvGrpSpPr>
          <p:grpSpPr>
            <a:xfrm>
              <a:off x="5157305" y="4392773"/>
              <a:ext cx="766333" cy="1620345"/>
              <a:chOff x="3809771" y="1828362"/>
              <a:chExt cx="766333" cy="162034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" name="Straight Connector 5"/>
              <p:cNvCxnSpPr>
                <a:stCxn id="5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3860707" y="5210099"/>
              <a:ext cx="119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/>
                <a:t>Player</a:t>
              </a: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D21DF39-8025-43D4-9B43-5C0EA9B8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C48465F-3730-48A0-A204-F2407A7D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414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/>
              <a:t>Course 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3600" dirty="0"/>
              <a:t>Learn how to analyse a system using object oriented analysis</a:t>
            </a:r>
          </a:p>
          <a:p>
            <a:r>
              <a:rPr lang="en-IN" sz="3600" dirty="0"/>
              <a:t>Learn how to design systems using object oriented design</a:t>
            </a:r>
          </a:p>
          <a:p>
            <a:r>
              <a:rPr lang="en-IN" sz="3600" dirty="0"/>
              <a:t>Understand OO programming principles</a:t>
            </a:r>
          </a:p>
          <a:p>
            <a:r>
              <a:rPr lang="en-IN" sz="3600" dirty="0"/>
              <a:t>Understand how OO programming helps write large, scalable systems</a:t>
            </a:r>
          </a:p>
          <a:p>
            <a:r>
              <a:rPr lang="en-IN" sz="3600" dirty="0"/>
              <a:t>Learn how to use common UML diagrams for analysis &amp; design</a:t>
            </a:r>
          </a:p>
          <a:p>
            <a:r>
              <a:rPr lang="en-IN" sz="3600" dirty="0"/>
              <a:t>Implement OO programming principles in C++, C# &amp; Java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DA75A-AA53-4672-9BF5-78A2F6F4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011DE-C4D3-4136-9BB9-08CC9AC86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26741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Communication 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3694"/>
          </a:xfrm>
        </p:spPr>
        <p:txBody>
          <a:bodyPr/>
          <a:lstStyle/>
          <a:p>
            <a:r>
              <a:rPr lang="en-IN" dirty="0"/>
              <a:t>Connects an actor and a use case</a:t>
            </a:r>
          </a:p>
          <a:p>
            <a:r>
              <a:rPr lang="en-IN" dirty="0"/>
              <a:t>Indicates participation of an actor</a:t>
            </a:r>
          </a:p>
          <a:p>
            <a:r>
              <a:rPr lang="en-IN" dirty="0"/>
              <a:t>Appears as a line between an actor &amp; the use case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87583" y="3886087"/>
            <a:ext cx="4918711" cy="2189905"/>
            <a:chOff x="3087583" y="3886087"/>
            <a:chExt cx="4918711" cy="2189905"/>
          </a:xfrm>
        </p:grpSpPr>
        <p:grpSp>
          <p:nvGrpSpPr>
            <p:cNvPr id="5" name="Group 4"/>
            <p:cNvGrpSpPr/>
            <p:nvPr/>
          </p:nvGrpSpPr>
          <p:grpSpPr>
            <a:xfrm>
              <a:off x="3303791" y="3910860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Oval 5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" name="Straight Connector 6"/>
              <p:cNvCxnSpPr>
                <a:stCxn id="6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3087583" y="5614327"/>
              <a:ext cx="1198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Player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860560" y="3886087"/>
              <a:ext cx="2145734" cy="107293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Smash into car</a:t>
              </a:r>
            </a:p>
          </p:txBody>
        </p:sp>
        <p:cxnSp>
          <p:nvCxnSpPr>
            <p:cNvPr id="14" name="Straight Connector 13"/>
            <p:cNvCxnSpPr>
              <a:stCxn id="12" idx="2"/>
            </p:cNvCxnSpPr>
            <p:nvPr/>
          </p:nvCxnSpPr>
          <p:spPr>
            <a:xfrm flipH="1">
              <a:off x="4338389" y="4422553"/>
              <a:ext cx="1522171" cy="287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8ADC6D8-5E23-4781-AA0D-06B59BD1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552CEA4-D436-4A3F-824F-08D3CE30B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317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600201"/>
            <a:ext cx="9875520" cy="1815662"/>
          </a:xfrm>
        </p:spPr>
        <p:txBody>
          <a:bodyPr>
            <a:normAutofit/>
          </a:bodyPr>
          <a:lstStyle/>
          <a:p>
            <a:r>
              <a:rPr lang="en-GB" dirty="0"/>
              <a:t>Indicates separation between actors and use cases (internal to the system)</a:t>
            </a:r>
          </a:p>
          <a:p>
            <a:r>
              <a:rPr lang="en-GB" dirty="0"/>
              <a:t>Marked by a bounded box around the use cases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67708" y="3501411"/>
            <a:ext cx="5760646" cy="2610126"/>
            <a:chOff x="2967708" y="3501411"/>
            <a:chExt cx="5760646" cy="2610126"/>
          </a:xfrm>
        </p:grpSpPr>
        <p:sp>
          <p:nvSpPr>
            <p:cNvPr id="13" name="Rectangle 12"/>
            <p:cNvSpPr/>
            <p:nvPr/>
          </p:nvSpPr>
          <p:spPr>
            <a:xfrm>
              <a:off x="5260149" y="3501411"/>
              <a:ext cx="3468205" cy="217740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2400" dirty="0"/>
                <a:t>Game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706812" y="3983696"/>
              <a:ext cx="2574881" cy="128751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Smash into car</a:t>
              </a:r>
            </a:p>
          </p:txBody>
        </p:sp>
        <p:cxnSp>
          <p:nvCxnSpPr>
            <p:cNvPr id="11" name="Straight Connector 10"/>
            <p:cNvCxnSpPr>
              <a:endCxn id="10" idx="2"/>
            </p:cNvCxnSpPr>
            <p:nvPr/>
          </p:nvCxnSpPr>
          <p:spPr>
            <a:xfrm>
              <a:off x="4419373" y="4627454"/>
              <a:ext cx="1287439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967708" y="5686805"/>
              <a:ext cx="143849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60" dirty="0"/>
                <a:t>Player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3303791" y="3910860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Oval 14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6" name="Straight Connector 15"/>
              <p:cNvCxnSpPr>
                <a:stCxn id="15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D11A-2695-4D6B-9F70-9415F115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ED61E-87F2-40F7-9153-CCFBD171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106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51492" y="1918459"/>
            <a:ext cx="6900295" cy="3827021"/>
            <a:chOff x="1342005" y="1430779"/>
            <a:chExt cx="6900295" cy="3827021"/>
          </a:xfrm>
        </p:grpSpPr>
        <p:sp>
          <p:nvSpPr>
            <p:cNvPr id="3" name="Rectangle 2"/>
            <p:cNvSpPr/>
            <p:nvPr/>
          </p:nvSpPr>
          <p:spPr>
            <a:xfrm>
              <a:off x="3775653" y="1430779"/>
              <a:ext cx="4466647" cy="38270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2400"/>
                <a:t>Game Play</a:t>
              </a:r>
              <a:endParaRPr lang="en-GB" sz="2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918584" y="1932527"/>
              <a:ext cx="2115079" cy="10103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Start new game</a:t>
              </a:r>
            </a:p>
          </p:txBody>
        </p:sp>
        <p:cxnSp>
          <p:nvCxnSpPr>
            <p:cNvPr id="11" name="Straight Connector 10"/>
            <p:cNvCxnSpPr>
              <a:cxnSpLocks/>
              <a:endCxn id="10" idx="2"/>
            </p:cNvCxnSpPr>
            <p:nvPr/>
          </p:nvCxnSpPr>
          <p:spPr>
            <a:xfrm flipV="1">
              <a:off x="2722118" y="2437712"/>
              <a:ext cx="2196466" cy="951966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42005" y="4367123"/>
              <a:ext cx="143849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60"/>
                <a:t>Player</a:t>
              </a:r>
              <a:endParaRPr lang="en-GB" sz="216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950896" y="3834785"/>
              <a:ext cx="2115079" cy="101037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Smash into car</a:t>
              </a:r>
            </a:p>
          </p:txBody>
        </p:sp>
        <p:cxnSp>
          <p:nvCxnSpPr>
            <p:cNvPr id="26" name="Straight Connector 25"/>
            <p:cNvCxnSpPr>
              <a:cxnSpLocks/>
              <a:endCxn id="16" idx="2"/>
            </p:cNvCxnSpPr>
            <p:nvPr/>
          </p:nvCxnSpPr>
          <p:spPr>
            <a:xfrm>
              <a:off x="2722118" y="3810642"/>
              <a:ext cx="2228778" cy="52932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698500" y="2672238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Oval 29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1" name="Straight Connector 30"/>
              <p:cNvCxnSpPr>
                <a:stCxn id="30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75FD9-8850-4DFF-9673-75F5F6761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CC3C5-7145-412D-8CC5-C0AD133D7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809214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Modelling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Enterprise Architect</a:t>
            </a:r>
          </a:p>
          <a:p>
            <a:r>
              <a:rPr lang="en-IN" dirty="0"/>
              <a:t>Microsoft Visio</a:t>
            </a:r>
          </a:p>
          <a:p>
            <a:r>
              <a:rPr lang="en-IN" dirty="0"/>
              <a:t>Star UML</a:t>
            </a:r>
          </a:p>
          <a:p>
            <a:r>
              <a:rPr lang="en-IN" dirty="0"/>
              <a:t>Papyrus</a:t>
            </a:r>
          </a:p>
          <a:p>
            <a:r>
              <a:rPr lang="en-IN" dirty="0"/>
              <a:t>Visual Paradigm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AADE0-24B0-4BCE-9FF3-7320CC46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72DC4-23E3-468D-80B3-C22BB5D4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721851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Demonstrate creating a use case diagram in Star UML</a:t>
            </a:r>
          </a:p>
          <a:p>
            <a:r>
              <a:rPr lang="en-IN" dirty="0"/>
              <a:t>Available for Windows, Mac &amp; Linux</a:t>
            </a:r>
          </a:p>
          <a:p>
            <a:r>
              <a:rPr lang="en-IN" dirty="0"/>
              <a:t>Compatible with UML 2.x standard</a:t>
            </a:r>
          </a:p>
          <a:p>
            <a:r>
              <a:rPr lang="en-IN" dirty="0"/>
              <a:t>Support major programming languages and generate code for them</a:t>
            </a:r>
          </a:p>
          <a:p>
            <a:r>
              <a:rPr lang="en-IN" dirty="0"/>
              <a:t>Can also reverse engineer and build a model from source</a:t>
            </a:r>
          </a:p>
          <a:p>
            <a:r>
              <a:rPr lang="en-IN" dirty="0"/>
              <a:t>Through extensions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92280-89F3-4103-8E5B-938089A4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34F5B-4A44-40A3-85E1-357A33C9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81351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Talk about what happens when side objects are smashed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9B342-5386-40FF-838C-5268F979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DBFA8-196C-457D-A5DB-DDB3C385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40399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Side Object Collision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840315"/>
              </p:ext>
            </p:extLst>
          </p:nvPr>
        </p:nvGraphicFramePr>
        <p:xfrm>
          <a:off x="177800" y="1690688"/>
          <a:ext cx="5689600" cy="35052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0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8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0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rowSpan="7">
                  <a:txBody>
                    <a:bodyPr/>
                    <a:lstStyle/>
                    <a:p>
                      <a:r>
                        <a:rPr lang="en-GB" sz="1800" b="1" i="1" dirty="0"/>
                        <a:t>Main Flow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1. Player starts the game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2. Player smashes into the side object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3. Play crash audio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4. Show side object behaviour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5. Apply damage to player car &amp; reduce health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6. Compute damage caused to the side object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7. Accumulate damage as cash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982715"/>
              </p:ext>
            </p:extLst>
          </p:nvPr>
        </p:nvGraphicFramePr>
        <p:xfrm>
          <a:off x="5956300" y="1851575"/>
          <a:ext cx="6121400" cy="29565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53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GB" sz="20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Details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 rowSpan="7">
                  <a:txBody>
                    <a:bodyPr/>
                    <a:lstStyle/>
                    <a:p>
                      <a:r>
                        <a:rPr lang="en-GB" sz="1800" b="1" i="1" dirty="0"/>
                        <a:t>Main Flow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1. Player starts the game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2. Player smashes into the traffic car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3. Play crash audio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4. Show sparks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5. Apply damage to player car &amp; reduce health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6. Compute damage caused to traffic car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00">
                <a:tc vMerge="1">
                  <a:txBody>
                    <a:bodyPr/>
                    <a:lstStyle/>
                    <a:p>
                      <a:endParaRPr lang="en-GB" sz="1800" i="1" dirty="0"/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7. Accumulate damage as cash</a:t>
                      </a:r>
                    </a:p>
                  </a:txBody>
                  <a:tcPr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E07-AA16-4FA4-A0CC-30759B31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10224-830D-4CE1-8CFF-2E0EAF39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4646436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Some use cases use similar steps in their behaviour</a:t>
            </a:r>
          </a:p>
          <a:p>
            <a:r>
              <a:rPr lang="en-IN" sz="3200" dirty="0"/>
              <a:t>Others may have different modes or special cases</a:t>
            </a:r>
          </a:p>
          <a:p>
            <a:r>
              <a:rPr lang="en-IN" sz="3200" dirty="0"/>
              <a:t>Depicting such uses cases may cause users to repeat them in the diagrams</a:t>
            </a:r>
          </a:p>
          <a:p>
            <a:r>
              <a:rPr lang="en-IN" sz="3200" dirty="0"/>
              <a:t>This will lead to large and complicated diagrams</a:t>
            </a:r>
          </a:p>
          <a:p>
            <a:r>
              <a:rPr lang="en-IN" sz="3200" dirty="0"/>
              <a:t>UML provides different notations for representing these behaviours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0824E-207F-4E0D-80E5-489C32C2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552BCD-0152-4914-9165-95DD7E65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19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&lt;&lt;include&gt;&gt;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use case may reuse all the steps from another use case</a:t>
            </a:r>
          </a:p>
          <a:p>
            <a:pPr lvl="1"/>
            <a:r>
              <a:rPr lang="en-IN" dirty="0"/>
              <a:t>it “includes” the steps from another use case</a:t>
            </a:r>
          </a:p>
          <a:p>
            <a:r>
              <a:rPr lang="en-IN" dirty="0"/>
              <a:t>This can be depicted through </a:t>
            </a:r>
            <a:r>
              <a:rPr lang="en-IN" i="1" dirty="0"/>
              <a:t>&lt;&lt;include&gt;&gt; </a:t>
            </a:r>
            <a:r>
              <a:rPr lang="en-IN" dirty="0"/>
              <a:t>relationship</a:t>
            </a:r>
          </a:p>
          <a:p>
            <a:r>
              <a:rPr lang="en-IN" dirty="0"/>
              <a:t>In diagram, shown as a dashed arrow between use cases with </a:t>
            </a:r>
            <a:r>
              <a:rPr lang="en-IN" i="1" dirty="0"/>
              <a:t>&lt;&lt;include&gt;&gt; </a:t>
            </a:r>
            <a:r>
              <a:rPr lang="en-IN" dirty="0"/>
              <a:t>label</a:t>
            </a:r>
          </a:p>
          <a:p>
            <a:pPr lvl="1"/>
            <a:r>
              <a:rPr lang="en-IN" dirty="0"/>
              <a:t>tail end is towards the use case that reuses the steps</a:t>
            </a:r>
          </a:p>
          <a:p>
            <a:pPr lvl="1"/>
            <a:r>
              <a:rPr lang="en-IN" dirty="0"/>
              <a:t>arrow end points towards the use case that is reused</a:t>
            </a:r>
          </a:p>
          <a:p>
            <a:r>
              <a:rPr lang="en-IN" dirty="0"/>
              <a:t>Included use cases are mandatory and not optional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11077-721B-4213-8E1E-5245B0526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0CCFD-6133-4D45-AD70-88FE7294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69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&lt;&lt;include&gt;&gt; Notation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78057" y="3205993"/>
            <a:ext cx="6035886" cy="888335"/>
            <a:chOff x="3326478" y="2782912"/>
            <a:chExt cx="5786309" cy="782936"/>
          </a:xfrm>
        </p:grpSpPr>
        <p:sp>
          <p:nvSpPr>
            <p:cNvPr id="4" name="Oval 3"/>
            <p:cNvSpPr/>
            <p:nvPr/>
          </p:nvSpPr>
          <p:spPr>
            <a:xfrm>
              <a:off x="3326478" y="2782913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Including use case</a:t>
              </a:r>
            </a:p>
          </p:txBody>
        </p:sp>
        <p:cxnSp>
          <p:nvCxnSpPr>
            <p:cNvPr id="6" name="Straight Connector 5"/>
            <p:cNvCxnSpPr>
              <a:cxnSpLocks/>
              <a:stCxn id="4" idx="6"/>
              <a:endCxn id="8" idx="2"/>
            </p:cNvCxnSpPr>
            <p:nvPr/>
          </p:nvCxnSpPr>
          <p:spPr>
            <a:xfrm flipV="1">
              <a:off x="5159095" y="3174380"/>
              <a:ext cx="2121075" cy="1"/>
            </a:xfrm>
            <a:prstGeom prst="line">
              <a:avLst/>
            </a:prstGeom>
            <a:ln w="28575">
              <a:solidFill>
                <a:srgbClr val="404040"/>
              </a:solidFill>
              <a:prstDash val="dash"/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389677" y="2805686"/>
              <a:ext cx="1659910" cy="32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&lt;&lt;include&gt;&gt;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280170" y="278291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000" dirty="0"/>
                <a:t>Included use case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EE367-3D27-4847-8E5E-4606A080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4B4B7C-0536-46D9-97D5-65721277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88111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Object Oriented Analysis, Design &amp; Programming with UML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90983-EF68-4783-8634-8DC0DAB7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95236-E13C-4C50-8882-D1CC1CAF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108243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: &lt;&lt;include&gt;&gt;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959292" y="1931159"/>
            <a:ext cx="8222808" cy="3827021"/>
            <a:chOff x="1342005" y="1430779"/>
            <a:chExt cx="8222808" cy="3827021"/>
          </a:xfrm>
        </p:grpSpPr>
        <p:sp>
          <p:nvSpPr>
            <p:cNvPr id="3" name="Rectangle 2"/>
            <p:cNvSpPr/>
            <p:nvPr/>
          </p:nvSpPr>
          <p:spPr>
            <a:xfrm>
              <a:off x="3775653" y="1430779"/>
              <a:ext cx="5789160" cy="38270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2400"/>
                <a:t>Game Play</a:t>
              </a:r>
              <a:endParaRPr lang="en-GB" sz="2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153328" y="208241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Smash into side object</a:t>
              </a:r>
            </a:p>
          </p:txBody>
        </p:sp>
        <p:cxnSp>
          <p:nvCxnSpPr>
            <p:cNvPr id="11" name="Straight Connector 10"/>
            <p:cNvCxnSpPr>
              <a:cxnSpLocks/>
              <a:endCxn id="10" idx="2"/>
            </p:cNvCxnSpPr>
            <p:nvPr/>
          </p:nvCxnSpPr>
          <p:spPr>
            <a:xfrm flipV="1">
              <a:off x="2722118" y="2473880"/>
              <a:ext cx="1431210" cy="7666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42005" y="4367123"/>
              <a:ext cx="143849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60"/>
                <a:t>Player</a:t>
              </a:r>
              <a:endParaRPr lang="en-GB" sz="216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153328" y="371505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Smash into car</a:t>
              </a:r>
            </a:p>
          </p:txBody>
        </p:sp>
        <p:cxnSp>
          <p:nvCxnSpPr>
            <p:cNvPr id="26" name="Straight Connector 25"/>
            <p:cNvCxnSpPr>
              <a:cxnSpLocks/>
              <a:endCxn id="16" idx="2"/>
            </p:cNvCxnSpPr>
            <p:nvPr/>
          </p:nvCxnSpPr>
          <p:spPr>
            <a:xfrm>
              <a:off x="2722118" y="3631997"/>
              <a:ext cx="1431210" cy="47452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698500" y="2672238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Oval 29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1" name="Straight Connector 30"/>
              <p:cNvCxnSpPr>
                <a:stCxn id="30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Oval 20"/>
          <p:cNvSpPr/>
          <p:nvPr/>
        </p:nvSpPr>
        <p:spPr>
          <a:xfrm>
            <a:off x="6656767" y="3349442"/>
            <a:ext cx="2320005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Show object behaviour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603232" y="2997270"/>
            <a:ext cx="1163248" cy="568578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25446" y="2810767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cxnSp>
        <p:nvCxnSpPr>
          <p:cNvPr id="25" name="Straight Connector 24"/>
          <p:cNvCxnSpPr>
            <a:cxnSpLocks/>
            <a:stCxn id="16" idx="6"/>
          </p:cNvCxnSpPr>
          <p:nvPr/>
        </p:nvCxnSpPr>
        <p:spPr>
          <a:xfrm flipV="1">
            <a:off x="5603232" y="3980326"/>
            <a:ext cx="1163248" cy="626574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65290" y="4398327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535477" y="2942641"/>
            <a:ext cx="2060736" cy="2169779"/>
            <a:chOff x="4510103" y="4392773"/>
            <a:chExt cx="2060736" cy="2169779"/>
          </a:xfrm>
        </p:grpSpPr>
        <p:grpSp>
          <p:nvGrpSpPr>
            <p:cNvPr id="36" name="Group 35"/>
            <p:cNvGrpSpPr/>
            <p:nvPr/>
          </p:nvGrpSpPr>
          <p:grpSpPr>
            <a:xfrm>
              <a:off x="5157305" y="4392773"/>
              <a:ext cx="766333" cy="1620345"/>
              <a:chOff x="3809771" y="1828362"/>
              <a:chExt cx="766333" cy="162034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" name="Straight Connector 39"/>
              <p:cNvCxnSpPr>
                <a:stCxn id="39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4510103" y="6100887"/>
              <a:ext cx="2060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 err="1"/>
                <a:t>GameManager</a:t>
              </a:r>
              <a:endParaRPr lang="en-GB" sz="2400" dirty="0"/>
            </a:p>
          </p:txBody>
        </p:sp>
      </p:grpSp>
      <p:cxnSp>
        <p:nvCxnSpPr>
          <p:cNvPr id="44" name="Straight Connector 43"/>
          <p:cNvCxnSpPr>
            <a:cxnSpLocks/>
            <a:stCxn id="21" idx="6"/>
          </p:cNvCxnSpPr>
          <p:nvPr/>
        </p:nvCxnSpPr>
        <p:spPr>
          <a:xfrm>
            <a:off x="8976772" y="3740910"/>
            <a:ext cx="1131951" cy="29863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89E26-40C0-425B-A826-DF025BE4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5DD82-8356-435A-AA2B-7DFB7F8A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07569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: &lt;&lt;include&gt;&gt;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959292" y="1931159"/>
            <a:ext cx="8222808" cy="3827021"/>
            <a:chOff x="1342005" y="1430779"/>
            <a:chExt cx="8222808" cy="3827021"/>
          </a:xfrm>
        </p:grpSpPr>
        <p:sp>
          <p:nvSpPr>
            <p:cNvPr id="3" name="Rectangle 2"/>
            <p:cNvSpPr/>
            <p:nvPr/>
          </p:nvSpPr>
          <p:spPr>
            <a:xfrm>
              <a:off x="3775653" y="1430779"/>
              <a:ext cx="5789160" cy="38270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2400" dirty="0"/>
                <a:t>ATM Transaction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153328" y="208241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Check balance</a:t>
              </a:r>
            </a:p>
          </p:txBody>
        </p:sp>
        <p:cxnSp>
          <p:nvCxnSpPr>
            <p:cNvPr id="11" name="Straight Connector 10"/>
            <p:cNvCxnSpPr>
              <a:cxnSpLocks/>
              <a:endCxn id="10" idx="2"/>
            </p:cNvCxnSpPr>
            <p:nvPr/>
          </p:nvCxnSpPr>
          <p:spPr>
            <a:xfrm flipV="1">
              <a:off x="2722118" y="2473880"/>
              <a:ext cx="1431210" cy="7666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42005" y="4367123"/>
              <a:ext cx="143849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60" dirty="0"/>
                <a:t>Customer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153328" y="371505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Withdraw cash</a:t>
              </a:r>
            </a:p>
          </p:txBody>
        </p:sp>
        <p:cxnSp>
          <p:nvCxnSpPr>
            <p:cNvPr id="26" name="Straight Connector 25"/>
            <p:cNvCxnSpPr>
              <a:cxnSpLocks/>
              <a:endCxn id="16" idx="2"/>
            </p:cNvCxnSpPr>
            <p:nvPr/>
          </p:nvCxnSpPr>
          <p:spPr>
            <a:xfrm>
              <a:off x="2722118" y="3631997"/>
              <a:ext cx="1431210" cy="474523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698500" y="2672238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Oval 29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1" name="Straight Connector 30"/>
              <p:cNvCxnSpPr>
                <a:stCxn id="30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Oval 20"/>
          <p:cNvSpPr/>
          <p:nvPr/>
        </p:nvSpPr>
        <p:spPr>
          <a:xfrm>
            <a:off x="6656767" y="3349442"/>
            <a:ext cx="2320005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Validate pin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603232" y="2997270"/>
            <a:ext cx="1163248" cy="568578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25446" y="2810767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cxnSp>
        <p:nvCxnSpPr>
          <p:cNvPr id="25" name="Straight Connector 24"/>
          <p:cNvCxnSpPr>
            <a:cxnSpLocks/>
            <a:stCxn id="16" idx="6"/>
          </p:cNvCxnSpPr>
          <p:nvPr/>
        </p:nvCxnSpPr>
        <p:spPr>
          <a:xfrm flipV="1">
            <a:off x="5603232" y="3980326"/>
            <a:ext cx="1163248" cy="626574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65290" y="4398327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535477" y="2942641"/>
            <a:ext cx="2060736" cy="2169779"/>
            <a:chOff x="4510103" y="4392773"/>
            <a:chExt cx="2060736" cy="2169779"/>
          </a:xfrm>
        </p:grpSpPr>
        <p:grpSp>
          <p:nvGrpSpPr>
            <p:cNvPr id="36" name="Group 35"/>
            <p:cNvGrpSpPr/>
            <p:nvPr/>
          </p:nvGrpSpPr>
          <p:grpSpPr>
            <a:xfrm>
              <a:off x="5157305" y="4392773"/>
              <a:ext cx="766333" cy="1620345"/>
              <a:chOff x="3809771" y="1828362"/>
              <a:chExt cx="766333" cy="162034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" name="Straight Connector 39"/>
              <p:cNvCxnSpPr>
                <a:stCxn id="39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4510103" y="6100887"/>
              <a:ext cx="2060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/>
                <a:t>System</a:t>
              </a:r>
            </a:p>
          </p:txBody>
        </p:sp>
      </p:grpSp>
      <p:cxnSp>
        <p:nvCxnSpPr>
          <p:cNvPr id="44" name="Straight Connector 43"/>
          <p:cNvCxnSpPr>
            <a:cxnSpLocks/>
            <a:stCxn id="21" idx="6"/>
          </p:cNvCxnSpPr>
          <p:nvPr/>
        </p:nvCxnSpPr>
        <p:spPr>
          <a:xfrm>
            <a:off x="8976772" y="3740910"/>
            <a:ext cx="1131951" cy="29863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E1D55-DBB5-4047-B45C-59CDC065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0C444-38A4-4863-9EBD-7A8E43A4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573964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Used to show that one use case is a type of another, but with some changes</a:t>
            </a:r>
          </a:p>
          <a:p>
            <a:r>
              <a:rPr lang="en-IN" sz="3200" dirty="0"/>
              <a:t>Depicted through the generalization arrow</a:t>
            </a:r>
          </a:p>
          <a:p>
            <a:pPr lvl="1"/>
            <a:r>
              <a:rPr lang="en-IN" sz="2800" dirty="0"/>
              <a:t>Arrow head points to generalized use case</a:t>
            </a:r>
          </a:p>
          <a:p>
            <a:pPr lvl="1"/>
            <a:r>
              <a:rPr lang="en-IN" sz="2800" dirty="0"/>
              <a:t>Tail points to specialized 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843D6-5A37-4A99-B1E5-454732DA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B66C9-3371-4232-8C19-EFCECF83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025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Generalization Notation</a:t>
            </a:r>
          </a:p>
        </p:txBody>
      </p:sp>
      <p:sp>
        <p:nvSpPr>
          <p:cNvPr id="4" name="Oval 3"/>
          <p:cNvSpPr/>
          <p:nvPr/>
        </p:nvSpPr>
        <p:spPr>
          <a:xfrm>
            <a:off x="5157187" y="2356248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Parent use case</a:t>
            </a:r>
          </a:p>
        </p:txBody>
      </p:sp>
      <p:sp>
        <p:nvSpPr>
          <p:cNvPr id="8" name="Oval 7"/>
          <p:cNvSpPr/>
          <p:nvPr/>
        </p:nvSpPr>
        <p:spPr>
          <a:xfrm>
            <a:off x="6862159" y="3967279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Child use case</a:t>
            </a:r>
          </a:p>
        </p:txBody>
      </p:sp>
      <p:grpSp>
        <p:nvGrpSpPr>
          <p:cNvPr id="9" name="Group 8"/>
          <p:cNvGrpSpPr/>
          <p:nvPr/>
        </p:nvGrpSpPr>
        <p:grpSpPr>
          <a:xfrm rot="19431989">
            <a:off x="6779456" y="3039835"/>
            <a:ext cx="171050" cy="1112706"/>
            <a:chOff x="8130101" y="3729637"/>
            <a:chExt cx="171050" cy="1112706"/>
          </a:xfrm>
        </p:grpSpPr>
        <p:cxnSp>
          <p:nvCxnSpPr>
            <p:cNvPr id="10" name="Straight Connector 9"/>
            <p:cNvCxnSpPr>
              <a:cxnSpLocks/>
              <a:endCxn id="11" idx="3"/>
            </p:cNvCxnSpPr>
            <p:nvPr/>
          </p:nvCxnSpPr>
          <p:spPr>
            <a:xfrm flipV="1">
              <a:off x="8215626" y="3944743"/>
              <a:ext cx="0" cy="89760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Isosceles Triangle 10"/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Oval 15"/>
          <p:cNvSpPr/>
          <p:nvPr/>
        </p:nvSpPr>
        <p:spPr>
          <a:xfrm>
            <a:off x="3593133" y="3967279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Child use case</a:t>
            </a:r>
          </a:p>
        </p:txBody>
      </p:sp>
      <p:grpSp>
        <p:nvGrpSpPr>
          <p:cNvPr id="17" name="Group 16"/>
          <p:cNvGrpSpPr/>
          <p:nvPr/>
        </p:nvGrpSpPr>
        <p:grpSpPr>
          <a:xfrm rot="2231351">
            <a:off x="5202092" y="3034978"/>
            <a:ext cx="171050" cy="1112706"/>
            <a:chOff x="8130101" y="3729637"/>
            <a:chExt cx="171050" cy="1112706"/>
          </a:xfrm>
        </p:grpSpPr>
        <p:cxnSp>
          <p:nvCxnSpPr>
            <p:cNvPr id="18" name="Straight Connector 17"/>
            <p:cNvCxnSpPr>
              <a:cxnSpLocks/>
              <a:endCxn id="19" idx="3"/>
            </p:cNvCxnSpPr>
            <p:nvPr/>
          </p:nvCxnSpPr>
          <p:spPr>
            <a:xfrm flipV="1">
              <a:off x="8215626" y="3944743"/>
              <a:ext cx="0" cy="89760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sosceles Triangle 18"/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88A51-51F3-4C2B-97C9-6E4E0687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40045B-C1DE-45A6-9999-48E68F18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02087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Generalization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2940" y="1460501"/>
            <a:ext cx="6322560" cy="51562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400" dirty="0"/>
              <a:t>Game Play</a:t>
            </a:r>
          </a:p>
        </p:txBody>
      </p:sp>
      <p:sp>
        <p:nvSpPr>
          <p:cNvPr id="10" name="Oval 9"/>
          <p:cNvSpPr/>
          <p:nvPr/>
        </p:nvSpPr>
        <p:spPr>
          <a:xfrm>
            <a:off x="3839081" y="2071308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Smash into side object</a:t>
            </a:r>
          </a:p>
        </p:txBody>
      </p:sp>
      <p:cxnSp>
        <p:nvCxnSpPr>
          <p:cNvPr id="11" name="Straight Connector 10"/>
          <p:cNvCxnSpPr>
            <a:cxnSpLocks/>
            <a:endCxn id="10" idx="2"/>
          </p:cNvCxnSpPr>
          <p:nvPr/>
        </p:nvCxnSpPr>
        <p:spPr>
          <a:xfrm flipV="1">
            <a:off x="2407871" y="2462776"/>
            <a:ext cx="1431210" cy="76665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8120" y="4095416"/>
            <a:ext cx="14384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60"/>
              <a:t>Player</a:t>
            </a:r>
            <a:endParaRPr lang="en-GB" sz="2160" dirty="0"/>
          </a:p>
        </p:txBody>
      </p:sp>
      <p:sp>
        <p:nvSpPr>
          <p:cNvPr id="16" name="Oval 15"/>
          <p:cNvSpPr/>
          <p:nvPr/>
        </p:nvSpPr>
        <p:spPr>
          <a:xfrm>
            <a:off x="3839081" y="3703948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Smash into car</a:t>
            </a:r>
          </a:p>
        </p:txBody>
      </p:sp>
      <p:cxnSp>
        <p:nvCxnSpPr>
          <p:cNvPr id="26" name="Straight Connector 25"/>
          <p:cNvCxnSpPr>
            <a:cxnSpLocks/>
            <a:endCxn id="16" idx="2"/>
          </p:cNvCxnSpPr>
          <p:nvPr/>
        </p:nvCxnSpPr>
        <p:spPr>
          <a:xfrm>
            <a:off x="2407871" y="3620893"/>
            <a:ext cx="1431210" cy="47452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394615" y="2400531"/>
            <a:ext cx="766333" cy="1620345"/>
            <a:chOff x="3809771" y="1828362"/>
            <a:chExt cx="766333" cy="16203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3941143" y="1828362"/>
              <a:ext cx="514569" cy="514569"/>
            </a:xfrm>
            <a:prstGeom prst="ellipse">
              <a:avLst/>
            </a:prstGeom>
            <a:noFill/>
            <a:ln w="38100" cmpd="sng">
              <a:solidFill>
                <a:srgbClr val="40404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/>
            <p:cNvCxnSpPr>
              <a:stCxn id="30" idx="4"/>
            </p:cNvCxnSpPr>
            <p:nvPr/>
          </p:nvCxnSpPr>
          <p:spPr>
            <a:xfrm>
              <a:off x="4198428" y="2342931"/>
              <a:ext cx="0" cy="73353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809771" y="2594741"/>
              <a:ext cx="76633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198428" y="3076466"/>
              <a:ext cx="257284" cy="37224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941143" y="3076467"/>
              <a:ext cx="251795" cy="37224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6725233" y="2837958"/>
            <a:ext cx="2320005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Show object behaviour</a:t>
            </a:r>
          </a:p>
        </p:txBody>
      </p: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5671698" y="2485786"/>
            <a:ext cx="1163248" cy="568578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93912" y="2299283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cxnSp>
        <p:nvCxnSpPr>
          <p:cNvPr id="25" name="Straight Connector 24"/>
          <p:cNvCxnSpPr>
            <a:cxnSpLocks/>
            <a:stCxn id="16" idx="6"/>
          </p:cNvCxnSpPr>
          <p:nvPr/>
        </p:nvCxnSpPr>
        <p:spPr>
          <a:xfrm flipV="1">
            <a:off x="5671698" y="3468842"/>
            <a:ext cx="1163248" cy="626574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09883" y="3918310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&lt;&lt;include&gt;&gt;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860975" y="2450718"/>
            <a:ext cx="2060736" cy="2169779"/>
            <a:chOff x="4510103" y="4392773"/>
            <a:chExt cx="2060736" cy="2169779"/>
          </a:xfrm>
        </p:grpSpPr>
        <p:grpSp>
          <p:nvGrpSpPr>
            <p:cNvPr id="36" name="Group 35"/>
            <p:cNvGrpSpPr/>
            <p:nvPr/>
          </p:nvGrpSpPr>
          <p:grpSpPr>
            <a:xfrm>
              <a:off x="5157305" y="4392773"/>
              <a:ext cx="766333" cy="1620345"/>
              <a:chOff x="3809771" y="1828362"/>
              <a:chExt cx="766333" cy="162034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0" name="Straight Connector 39"/>
              <p:cNvCxnSpPr>
                <a:stCxn id="39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4510103" y="6100887"/>
              <a:ext cx="2060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2400" dirty="0" err="1"/>
                <a:t>GameManager</a:t>
              </a:r>
              <a:endParaRPr lang="en-GB" sz="2400" dirty="0"/>
            </a:p>
          </p:txBody>
        </p:sp>
      </p:grpSp>
      <p:cxnSp>
        <p:nvCxnSpPr>
          <p:cNvPr id="44" name="Straight Connector 43"/>
          <p:cNvCxnSpPr>
            <a:cxnSpLocks/>
            <a:stCxn id="21" idx="6"/>
          </p:cNvCxnSpPr>
          <p:nvPr/>
        </p:nvCxnSpPr>
        <p:spPr>
          <a:xfrm flipV="1">
            <a:off x="9045238" y="3217097"/>
            <a:ext cx="1140162" cy="1232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502417" y="4590399"/>
            <a:ext cx="1937620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Show sparks for car</a:t>
            </a:r>
          </a:p>
        </p:txBody>
      </p:sp>
      <p:sp>
        <p:nvSpPr>
          <p:cNvPr id="46" name="Oval 45"/>
          <p:cNvSpPr/>
          <p:nvPr/>
        </p:nvSpPr>
        <p:spPr>
          <a:xfrm>
            <a:off x="7521928" y="4713439"/>
            <a:ext cx="1952476" cy="10507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Show water fountain for hydrant</a:t>
            </a:r>
          </a:p>
        </p:txBody>
      </p:sp>
      <p:grpSp>
        <p:nvGrpSpPr>
          <p:cNvPr id="14" name="Group 13"/>
          <p:cNvGrpSpPr/>
          <p:nvPr/>
        </p:nvGrpSpPr>
        <p:grpSpPr>
          <a:xfrm rot="1464916">
            <a:off x="7213685" y="3602576"/>
            <a:ext cx="171050" cy="1112707"/>
            <a:chOff x="8130101" y="3729637"/>
            <a:chExt cx="171050" cy="1112707"/>
          </a:xfrm>
        </p:grpSpPr>
        <p:cxnSp>
          <p:nvCxnSpPr>
            <p:cNvPr id="49" name="Straight Connector 48"/>
            <p:cNvCxnSpPr>
              <a:cxnSpLocks/>
              <a:endCxn id="6" idx="3"/>
            </p:cNvCxnSpPr>
            <p:nvPr/>
          </p:nvCxnSpPr>
          <p:spPr>
            <a:xfrm flipV="1">
              <a:off x="8215626" y="3944743"/>
              <a:ext cx="0" cy="89760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sosceles Triangle 5"/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1" name="Straight Connector 50"/>
          <p:cNvCxnSpPr>
            <a:cxnSpLocks/>
            <a:endCxn id="52" idx="3"/>
          </p:cNvCxnSpPr>
          <p:nvPr/>
        </p:nvCxnSpPr>
        <p:spPr>
          <a:xfrm flipH="1" flipV="1">
            <a:off x="8116520" y="3858291"/>
            <a:ext cx="369203" cy="85514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/>
          <p:cNvSpPr/>
          <p:nvPr/>
        </p:nvSpPr>
        <p:spPr>
          <a:xfrm rot="20198888">
            <a:off x="7988363" y="3651995"/>
            <a:ext cx="171050" cy="215106"/>
          </a:xfrm>
          <a:prstGeom prst="triangl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CA1A5-12C5-46C4-84D3-24A339CF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7A1AA-0EFF-45A3-8C37-5A924702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492520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Generalization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392940" y="1460501"/>
            <a:ext cx="4836660" cy="51562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400" dirty="0"/>
              <a:t>Online Shopping</a:t>
            </a:r>
          </a:p>
        </p:txBody>
      </p:sp>
      <p:sp>
        <p:nvSpPr>
          <p:cNvPr id="10" name="Oval 9"/>
          <p:cNvSpPr/>
          <p:nvPr/>
        </p:nvSpPr>
        <p:spPr>
          <a:xfrm>
            <a:off x="3839081" y="2071308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Add item to cart</a:t>
            </a:r>
          </a:p>
        </p:txBody>
      </p:sp>
      <p:cxnSp>
        <p:nvCxnSpPr>
          <p:cNvPr id="11" name="Straight Connector 10"/>
          <p:cNvCxnSpPr>
            <a:cxnSpLocks/>
            <a:endCxn id="10" idx="2"/>
          </p:cNvCxnSpPr>
          <p:nvPr/>
        </p:nvCxnSpPr>
        <p:spPr>
          <a:xfrm flipV="1">
            <a:off x="2407871" y="2462776"/>
            <a:ext cx="1431210" cy="76665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8120" y="4095416"/>
            <a:ext cx="14384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60" dirty="0"/>
              <a:t>Customer</a:t>
            </a:r>
          </a:p>
        </p:txBody>
      </p:sp>
      <p:sp>
        <p:nvSpPr>
          <p:cNvPr id="16" name="Oval 15"/>
          <p:cNvSpPr/>
          <p:nvPr/>
        </p:nvSpPr>
        <p:spPr>
          <a:xfrm>
            <a:off x="3891469" y="3104220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Checkout</a:t>
            </a:r>
          </a:p>
        </p:txBody>
      </p:sp>
      <p:cxnSp>
        <p:nvCxnSpPr>
          <p:cNvPr id="26" name="Straight Connector 25"/>
          <p:cNvCxnSpPr>
            <a:cxnSpLocks/>
            <a:endCxn id="16" idx="2"/>
          </p:cNvCxnSpPr>
          <p:nvPr/>
        </p:nvCxnSpPr>
        <p:spPr>
          <a:xfrm>
            <a:off x="2418233" y="3479403"/>
            <a:ext cx="1473236" cy="1628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1394615" y="2400531"/>
            <a:ext cx="766333" cy="1620345"/>
            <a:chOff x="3809771" y="1828362"/>
            <a:chExt cx="766333" cy="16203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3941143" y="1828362"/>
              <a:ext cx="514569" cy="514569"/>
            </a:xfrm>
            <a:prstGeom prst="ellipse">
              <a:avLst/>
            </a:prstGeom>
            <a:noFill/>
            <a:ln w="38100" cmpd="sng">
              <a:solidFill>
                <a:srgbClr val="40404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/>
            <p:cNvCxnSpPr>
              <a:stCxn id="30" idx="4"/>
            </p:cNvCxnSpPr>
            <p:nvPr/>
          </p:nvCxnSpPr>
          <p:spPr>
            <a:xfrm>
              <a:off x="4198428" y="2342931"/>
              <a:ext cx="0" cy="73353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809771" y="2594741"/>
              <a:ext cx="76633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198428" y="3076466"/>
              <a:ext cx="257284" cy="37224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941143" y="3076467"/>
              <a:ext cx="251795" cy="37224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3928519" y="5522551"/>
            <a:ext cx="1956693" cy="7675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Pay by credit card</a:t>
            </a:r>
          </a:p>
        </p:txBody>
      </p:sp>
      <p:sp>
        <p:nvSpPr>
          <p:cNvPr id="45" name="Oval 44"/>
          <p:cNvSpPr/>
          <p:nvPr/>
        </p:nvSpPr>
        <p:spPr>
          <a:xfrm>
            <a:off x="5079999" y="4139292"/>
            <a:ext cx="1937620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Make payment</a:t>
            </a:r>
          </a:p>
        </p:txBody>
      </p:sp>
      <p:grpSp>
        <p:nvGrpSpPr>
          <p:cNvPr id="14" name="Group 13"/>
          <p:cNvGrpSpPr/>
          <p:nvPr/>
        </p:nvGrpSpPr>
        <p:grpSpPr>
          <a:xfrm rot="1464916">
            <a:off x="5326585" y="4884696"/>
            <a:ext cx="193376" cy="662016"/>
            <a:chOff x="8118937" y="3729637"/>
            <a:chExt cx="193376" cy="662016"/>
          </a:xfrm>
        </p:grpSpPr>
        <p:cxnSp>
          <p:nvCxnSpPr>
            <p:cNvPr id="49" name="Straight Connector 48"/>
            <p:cNvCxnSpPr>
              <a:cxnSpLocks/>
              <a:endCxn id="6" idx="3"/>
            </p:cNvCxnSpPr>
            <p:nvPr/>
          </p:nvCxnSpPr>
          <p:spPr>
            <a:xfrm rot="20135084" flipV="1">
              <a:off x="8118937" y="3965662"/>
              <a:ext cx="193376" cy="42599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sosceles Triangle 5"/>
            <p:cNvSpPr/>
            <p:nvPr/>
          </p:nvSpPr>
          <p:spPr>
            <a:xfrm>
              <a:off x="8130101" y="3729637"/>
              <a:ext cx="171050" cy="215106"/>
            </a:xfrm>
            <a:prstGeom prst="triangl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1" name="Straight Connector 50"/>
          <p:cNvCxnSpPr>
            <a:cxnSpLocks/>
            <a:endCxn id="52" idx="3"/>
          </p:cNvCxnSpPr>
          <p:nvPr/>
        </p:nvCxnSpPr>
        <p:spPr>
          <a:xfrm flipH="1" flipV="1">
            <a:off x="6673502" y="5103238"/>
            <a:ext cx="186910" cy="43292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osceles Triangle 51"/>
          <p:cNvSpPr/>
          <p:nvPr/>
        </p:nvSpPr>
        <p:spPr>
          <a:xfrm rot="20198888">
            <a:off x="6545345" y="4896942"/>
            <a:ext cx="171050" cy="215106"/>
          </a:xfrm>
          <a:prstGeom prst="triangl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7" name="Straight Connector 46"/>
          <p:cNvCxnSpPr>
            <a:cxnSpLocks/>
            <a:endCxn id="45" idx="2"/>
          </p:cNvCxnSpPr>
          <p:nvPr/>
        </p:nvCxnSpPr>
        <p:spPr>
          <a:xfrm>
            <a:off x="2384322" y="3854586"/>
            <a:ext cx="2695677" cy="676174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6117195" y="5560068"/>
            <a:ext cx="1956693" cy="7675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Pay by cash on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9C7B7-CF4A-4C85-B204-D9BC84146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E088A-8F7B-4AF4-AC30-92AC519A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213942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&lt;&lt;extend&gt;&gt;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This is used to specify an optional behaviour</a:t>
            </a:r>
          </a:p>
          <a:p>
            <a:r>
              <a:rPr lang="en-IN" sz="3600" dirty="0"/>
              <a:t>This behaviour appears as an extended use case</a:t>
            </a:r>
          </a:p>
          <a:p>
            <a:r>
              <a:rPr lang="en-IN" sz="3600" dirty="0"/>
              <a:t>Independent of the main use case, but owned by it</a:t>
            </a:r>
          </a:p>
          <a:p>
            <a:r>
              <a:rPr lang="en-IN" sz="3600" dirty="0"/>
              <a:t>Shown as a dashed arrow with </a:t>
            </a:r>
            <a:r>
              <a:rPr lang="en-IN" sz="3600" i="1" dirty="0"/>
              <a:t>&lt;&lt;extend&gt;&gt; </a:t>
            </a:r>
            <a:r>
              <a:rPr lang="en-IN" sz="3600" dirty="0"/>
              <a:t>label</a:t>
            </a:r>
          </a:p>
          <a:p>
            <a:r>
              <a:rPr lang="en-IN" sz="3600" dirty="0"/>
              <a:t>Remember, this behaviour is optional</a:t>
            </a:r>
          </a:p>
          <a:p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88E6E-061B-444D-A045-247657DA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35B55-C105-4C7B-98DE-08FCB2B3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4687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&lt;&lt;extend&gt;&gt; Notation</a:t>
            </a:r>
          </a:p>
        </p:txBody>
      </p:sp>
      <p:sp>
        <p:nvSpPr>
          <p:cNvPr id="4" name="Oval 3"/>
          <p:cNvSpPr/>
          <p:nvPr/>
        </p:nvSpPr>
        <p:spPr>
          <a:xfrm>
            <a:off x="3326478" y="2782913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Base use case</a:t>
            </a:r>
          </a:p>
        </p:txBody>
      </p:sp>
      <p:cxnSp>
        <p:nvCxnSpPr>
          <p:cNvPr id="6" name="Straight Connector 5"/>
          <p:cNvCxnSpPr>
            <a:cxnSpLocks/>
            <a:stCxn id="8" idx="2"/>
            <a:endCxn id="4" idx="6"/>
          </p:cNvCxnSpPr>
          <p:nvPr/>
        </p:nvCxnSpPr>
        <p:spPr>
          <a:xfrm flipH="1">
            <a:off x="5159095" y="3174380"/>
            <a:ext cx="2121075" cy="1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20258" y="2800582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&lt;&lt;extend&gt;&gt;</a:t>
            </a:r>
          </a:p>
        </p:txBody>
      </p:sp>
      <p:sp>
        <p:nvSpPr>
          <p:cNvPr id="8" name="Oval 7"/>
          <p:cNvSpPr/>
          <p:nvPr/>
        </p:nvSpPr>
        <p:spPr>
          <a:xfrm>
            <a:off x="7280170" y="2782912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Extending 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FF20C1-6E9B-463D-BDDE-7ED613EB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34C2-22D7-4798-9050-E799CF64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136062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&lt;&lt;extend&gt;&gt;</a:t>
            </a:r>
          </a:p>
        </p:txBody>
      </p:sp>
      <p:sp>
        <p:nvSpPr>
          <p:cNvPr id="3" name="Rectangle 2"/>
          <p:cNvSpPr/>
          <p:nvPr/>
        </p:nvSpPr>
        <p:spPr>
          <a:xfrm>
            <a:off x="4115752" y="1861096"/>
            <a:ext cx="4793117" cy="372980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sz="2400" dirty="0"/>
              <a:t>Game Play</a:t>
            </a:r>
          </a:p>
        </p:txBody>
      </p:sp>
      <p:sp>
        <p:nvSpPr>
          <p:cNvPr id="10" name="Oval 9"/>
          <p:cNvSpPr/>
          <p:nvPr/>
        </p:nvSpPr>
        <p:spPr>
          <a:xfrm>
            <a:off x="5667354" y="2695836"/>
            <a:ext cx="1832617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Smash into side object</a:t>
            </a:r>
          </a:p>
        </p:txBody>
      </p:sp>
      <p:cxnSp>
        <p:nvCxnSpPr>
          <p:cNvPr id="11" name="Straight Connector 10"/>
          <p:cNvCxnSpPr>
            <a:cxnSpLocks/>
            <a:endCxn id="10" idx="2"/>
          </p:cNvCxnSpPr>
          <p:nvPr/>
        </p:nvCxnSpPr>
        <p:spPr>
          <a:xfrm flipV="1">
            <a:off x="3492138" y="3087304"/>
            <a:ext cx="2175216" cy="48020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0932" y="4496011"/>
            <a:ext cx="14384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60"/>
              <a:t>Player</a:t>
            </a:r>
            <a:endParaRPr lang="en-GB" sz="2160" dirty="0"/>
          </a:p>
        </p:txBody>
      </p:sp>
      <p:grpSp>
        <p:nvGrpSpPr>
          <p:cNvPr id="28" name="Group 27"/>
          <p:cNvGrpSpPr/>
          <p:nvPr/>
        </p:nvGrpSpPr>
        <p:grpSpPr>
          <a:xfrm>
            <a:off x="2117427" y="2801126"/>
            <a:ext cx="766333" cy="1620345"/>
            <a:chOff x="3809771" y="1828362"/>
            <a:chExt cx="766333" cy="162034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0" name="Oval 29"/>
            <p:cNvSpPr/>
            <p:nvPr/>
          </p:nvSpPr>
          <p:spPr>
            <a:xfrm>
              <a:off x="3941143" y="1828362"/>
              <a:ext cx="514569" cy="514569"/>
            </a:xfrm>
            <a:prstGeom prst="ellipse">
              <a:avLst/>
            </a:prstGeom>
            <a:noFill/>
            <a:ln w="38100" cmpd="sng">
              <a:solidFill>
                <a:srgbClr val="404040"/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Connector 30"/>
            <p:cNvCxnSpPr>
              <a:stCxn id="30" idx="4"/>
            </p:cNvCxnSpPr>
            <p:nvPr/>
          </p:nvCxnSpPr>
          <p:spPr>
            <a:xfrm>
              <a:off x="4198428" y="2342931"/>
              <a:ext cx="0" cy="73353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809771" y="2594741"/>
              <a:ext cx="76633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198428" y="3076466"/>
              <a:ext cx="257284" cy="37224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941143" y="3076467"/>
              <a:ext cx="251795" cy="37224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>
            <a:cxnSpLocks/>
            <a:stCxn id="45" idx="0"/>
            <a:endCxn id="10" idx="4"/>
          </p:cNvCxnSpPr>
          <p:nvPr/>
        </p:nvCxnSpPr>
        <p:spPr>
          <a:xfrm flipV="1">
            <a:off x="6583662" y="3478771"/>
            <a:ext cx="1" cy="863896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73516" y="3744770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&lt;&lt;extend&gt;&gt;</a:t>
            </a:r>
          </a:p>
        </p:txBody>
      </p:sp>
      <p:sp>
        <p:nvSpPr>
          <p:cNvPr id="45" name="Oval 44"/>
          <p:cNvSpPr/>
          <p:nvPr/>
        </p:nvSpPr>
        <p:spPr>
          <a:xfrm>
            <a:off x="5193186" y="4342667"/>
            <a:ext cx="2780951" cy="78293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Smash into the same object again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E985-9B40-4B88-A531-9CDD334F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29610-2B50-4D42-B728-85D3A62A2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694446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&lt;&lt;extend&gt;&gt;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00412" y="1690688"/>
            <a:ext cx="6355908" cy="4603806"/>
            <a:chOff x="1342005" y="1288663"/>
            <a:chExt cx="6355908" cy="4603806"/>
          </a:xfrm>
        </p:grpSpPr>
        <p:sp>
          <p:nvSpPr>
            <p:cNvPr id="3" name="Rectangle 2"/>
            <p:cNvSpPr/>
            <p:nvPr/>
          </p:nvSpPr>
          <p:spPr>
            <a:xfrm>
              <a:off x="3775653" y="1288663"/>
              <a:ext cx="3922260" cy="46038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GB" sz="2400" dirty="0"/>
                <a:t>Television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4171018" y="1882701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Switch on </a:t>
              </a:r>
              <a:r>
                <a:rPr lang="en-GB" dirty="0" err="1"/>
                <a:t>tv</a:t>
              </a:r>
              <a:endParaRPr lang="en-GB" dirty="0"/>
            </a:p>
          </p:txBody>
        </p:sp>
        <p:cxnSp>
          <p:nvCxnSpPr>
            <p:cNvPr id="11" name="Straight Connector 10"/>
            <p:cNvCxnSpPr>
              <a:cxnSpLocks/>
              <a:endCxn id="10" idx="2"/>
            </p:cNvCxnSpPr>
            <p:nvPr/>
          </p:nvCxnSpPr>
          <p:spPr>
            <a:xfrm flipV="1">
              <a:off x="2739808" y="2274169"/>
              <a:ext cx="1431210" cy="76665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342005" y="4367123"/>
              <a:ext cx="143849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160" dirty="0"/>
                <a:t>Actor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122011" y="3124790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Select channel</a:t>
              </a:r>
            </a:p>
          </p:txBody>
        </p:sp>
        <p:cxnSp>
          <p:nvCxnSpPr>
            <p:cNvPr id="26" name="Straight Connector 25"/>
            <p:cNvCxnSpPr>
              <a:cxnSpLocks/>
              <a:endCxn id="16" idx="2"/>
            </p:cNvCxnSpPr>
            <p:nvPr/>
          </p:nvCxnSpPr>
          <p:spPr>
            <a:xfrm>
              <a:off x="2749640" y="3499973"/>
              <a:ext cx="1372371" cy="16285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/>
            <p:cNvGrpSpPr/>
            <p:nvPr/>
          </p:nvGrpSpPr>
          <p:grpSpPr>
            <a:xfrm>
              <a:off x="1698500" y="2672238"/>
              <a:ext cx="766333" cy="1620345"/>
              <a:chOff x="3809771" y="1828362"/>
              <a:chExt cx="766333" cy="1620345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Oval 29"/>
              <p:cNvSpPr/>
              <p:nvPr/>
            </p:nvSpPr>
            <p:spPr>
              <a:xfrm>
                <a:off x="3941143" y="1828362"/>
                <a:ext cx="514569" cy="514569"/>
              </a:xfrm>
              <a:prstGeom prst="ellipse">
                <a:avLst/>
              </a:prstGeom>
              <a:noFill/>
              <a:ln w="38100" cmpd="sng">
                <a:solidFill>
                  <a:srgbClr val="40404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1" name="Straight Connector 30"/>
              <p:cNvCxnSpPr>
                <a:stCxn id="30" idx="4"/>
              </p:cNvCxnSpPr>
              <p:nvPr/>
            </p:nvCxnSpPr>
            <p:spPr>
              <a:xfrm>
                <a:off x="4198428" y="2342931"/>
                <a:ext cx="0" cy="733535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809771" y="2594741"/>
                <a:ext cx="766333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198428" y="3076466"/>
                <a:ext cx="257284" cy="372241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3941143" y="3076467"/>
                <a:ext cx="251795" cy="37224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Oval 20"/>
          <p:cNvSpPr/>
          <p:nvPr/>
        </p:nvSpPr>
        <p:spPr>
          <a:xfrm>
            <a:off x="6345954" y="5148539"/>
            <a:ext cx="1720911" cy="67806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Increase volume</a:t>
            </a:r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 flipH="1" flipV="1">
            <a:off x="6345954" y="4293388"/>
            <a:ext cx="567081" cy="871513"/>
          </a:xfrm>
          <a:prstGeom prst="line">
            <a:avLst/>
          </a:prstGeom>
          <a:ln w="28575">
            <a:solidFill>
              <a:srgbClr val="404040"/>
            </a:solidFill>
            <a:prstDash val="dash"/>
            <a:headEnd type="none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46359" y="4595976"/>
            <a:ext cx="1198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&lt;&lt;extend&gt;&gt;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D1A8E-1544-48DC-A89F-DBB371FA6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726AB-A513-4D9F-AD9D-F5C3D732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89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27282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What is the purpose of software?</a:t>
            </a:r>
          </a:p>
          <a:p>
            <a:pPr lvl="1"/>
            <a:r>
              <a:rPr lang="en-IN" sz="3200" dirty="0"/>
              <a:t>perform complex tasks/calculations</a:t>
            </a:r>
          </a:p>
          <a:p>
            <a:pPr lvl="1"/>
            <a:r>
              <a:rPr lang="en-IN" sz="3200" dirty="0"/>
              <a:t>ease complexity</a:t>
            </a:r>
          </a:p>
          <a:p>
            <a:pPr lvl="1"/>
            <a:r>
              <a:rPr lang="en-IN" sz="3200" dirty="0"/>
              <a:t>reduce human intervention</a:t>
            </a:r>
          </a:p>
          <a:p>
            <a:pPr lvl="1"/>
            <a:r>
              <a:rPr lang="en-IN" sz="3200" dirty="0"/>
              <a:t>reduce errors</a:t>
            </a:r>
          </a:p>
          <a:p>
            <a:pPr lvl="1"/>
            <a:r>
              <a:rPr lang="en-IN" sz="3200" dirty="0"/>
              <a:t>perform monotonous work</a:t>
            </a:r>
          </a:p>
          <a:p>
            <a:pPr lvl="1"/>
            <a:r>
              <a:rPr lang="en-IN" sz="3200" dirty="0"/>
              <a:t>....</a:t>
            </a:r>
          </a:p>
          <a:p>
            <a:r>
              <a:rPr lang="en-IN" sz="3600" dirty="0"/>
              <a:t>Is developing software complex?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1DC8D-67E5-4E8E-BFF8-F9D8A4170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8928-602E-49DF-B8B1-7CAB5010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4054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&lt;&lt;include&gt;&gt;</a:t>
            </a:r>
          </a:p>
          <a:p>
            <a:pPr lvl="1"/>
            <a:r>
              <a:rPr lang="en-IN" sz="2800" dirty="0"/>
              <a:t>Reuse steps from another use case mandatorily</a:t>
            </a:r>
          </a:p>
          <a:p>
            <a:endParaRPr lang="en-IN" sz="3200" dirty="0"/>
          </a:p>
          <a:p>
            <a:r>
              <a:rPr lang="en-IN" sz="3200" dirty="0"/>
              <a:t>Generalization</a:t>
            </a:r>
          </a:p>
          <a:p>
            <a:pPr lvl="1"/>
            <a:r>
              <a:rPr lang="en-IN" sz="2800" dirty="0"/>
              <a:t>One use case is type of another with some change</a:t>
            </a:r>
          </a:p>
          <a:p>
            <a:endParaRPr lang="en-IN" sz="3200" dirty="0"/>
          </a:p>
          <a:p>
            <a:r>
              <a:rPr lang="en-IN" sz="3200" dirty="0"/>
              <a:t>&lt;&lt;extend&gt;&gt;</a:t>
            </a:r>
          </a:p>
          <a:p>
            <a:pPr lvl="1"/>
            <a:r>
              <a:rPr lang="en-IN" sz="2800" dirty="0"/>
              <a:t>Optional behaviour of a use case</a:t>
            </a:r>
          </a:p>
          <a:p>
            <a:endParaRPr lang="en-IN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7784803" y="1643006"/>
            <a:ext cx="3568997" cy="534446"/>
            <a:chOff x="3326478" y="2782912"/>
            <a:chExt cx="5786309" cy="782936"/>
          </a:xfrm>
        </p:grpSpPr>
        <p:sp>
          <p:nvSpPr>
            <p:cNvPr id="8" name="Oval 7"/>
            <p:cNvSpPr/>
            <p:nvPr/>
          </p:nvSpPr>
          <p:spPr>
            <a:xfrm>
              <a:off x="3326478" y="2782913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Including use case</a:t>
              </a:r>
            </a:p>
          </p:txBody>
        </p:sp>
        <p:cxnSp>
          <p:nvCxnSpPr>
            <p:cNvPr id="9" name="Straight Connector 8"/>
            <p:cNvCxnSpPr>
              <a:cxnSpLocks/>
              <a:stCxn id="8" idx="6"/>
              <a:endCxn id="11" idx="2"/>
            </p:cNvCxnSpPr>
            <p:nvPr/>
          </p:nvCxnSpPr>
          <p:spPr>
            <a:xfrm flipV="1">
              <a:off x="5159095" y="3174380"/>
              <a:ext cx="2121075" cy="1"/>
            </a:xfrm>
            <a:prstGeom prst="line">
              <a:avLst/>
            </a:prstGeom>
            <a:ln w="28575">
              <a:solidFill>
                <a:srgbClr val="404040"/>
              </a:solidFill>
              <a:prstDash val="dash"/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89677" y="2805686"/>
              <a:ext cx="1659910" cy="338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&lt;&lt;include&gt;&gt;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280170" y="278291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Included use case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915162" y="3437820"/>
            <a:ext cx="2103422" cy="1478773"/>
            <a:chOff x="5157187" y="2356248"/>
            <a:chExt cx="3537589" cy="2393966"/>
          </a:xfrm>
        </p:grpSpPr>
        <p:sp>
          <p:nvSpPr>
            <p:cNvPr id="12" name="Oval 11"/>
            <p:cNvSpPr/>
            <p:nvPr/>
          </p:nvSpPr>
          <p:spPr>
            <a:xfrm>
              <a:off x="5157187" y="2356248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Parent use case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862159" y="3967279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Child use case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 rot="19431989">
              <a:off x="6779456" y="3039835"/>
              <a:ext cx="171050" cy="1112706"/>
              <a:chOff x="8130101" y="3729637"/>
              <a:chExt cx="171050" cy="1112706"/>
            </a:xfrm>
          </p:grpSpPr>
          <p:cxnSp>
            <p:nvCxnSpPr>
              <p:cNvPr id="15" name="Straight Connector 14"/>
              <p:cNvCxnSpPr>
                <a:cxnSpLocks/>
                <a:endCxn id="16" idx="3"/>
              </p:cNvCxnSpPr>
              <p:nvPr/>
            </p:nvCxnSpPr>
            <p:spPr>
              <a:xfrm flipV="1">
                <a:off x="8215626" y="3944743"/>
                <a:ext cx="0" cy="897601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Isosceles Triangle 15"/>
              <p:cNvSpPr/>
              <p:nvPr/>
            </p:nvSpPr>
            <p:spPr>
              <a:xfrm>
                <a:off x="8130101" y="3729637"/>
                <a:ext cx="171050" cy="215106"/>
              </a:xfrm>
              <a:prstGeom prst="triangl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 sz="1200"/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185854" y="5866026"/>
            <a:ext cx="3743062" cy="519846"/>
            <a:chOff x="3326478" y="2782912"/>
            <a:chExt cx="5786309" cy="782936"/>
          </a:xfrm>
        </p:grpSpPr>
        <p:sp>
          <p:nvSpPr>
            <p:cNvPr id="18" name="Oval 17"/>
            <p:cNvSpPr/>
            <p:nvPr/>
          </p:nvSpPr>
          <p:spPr>
            <a:xfrm>
              <a:off x="3326478" y="2782913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Base use case</a:t>
              </a:r>
            </a:p>
          </p:txBody>
        </p:sp>
        <p:cxnSp>
          <p:nvCxnSpPr>
            <p:cNvPr id="19" name="Straight Connector 18"/>
            <p:cNvCxnSpPr>
              <a:cxnSpLocks/>
              <a:stCxn id="21" idx="2"/>
              <a:endCxn id="18" idx="6"/>
            </p:cNvCxnSpPr>
            <p:nvPr/>
          </p:nvCxnSpPr>
          <p:spPr>
            <a:xfrm flipH="1">
              <a:off x="5159095" y="3174380"/>
              <a:ext cx="2121075" cy="1"/>
            </a:xfrm>
            <a:prstGeom prst="line">
              <a:avLst/>
            </a:prstGeom>
            <a:ln w="28575">
              <a:solidFill>
                <a:srgbClr val="404040"/>
              </a:solidFill>
              <a:prstDash val="dash"/>
              <a:headEnd type="none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341076" y="2804487"/>
              <a:ext cx="1757112" cy="394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&lt;&lt;extend&gt;&gt;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7280170" y="2782912"/>
              <a:ext cx="1832617" cy="78293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Extending use case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549BF3-114C-41DC-B7B3-68FA227E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03703-84D5-4EEB-A875-7D2EE409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175165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Use Case Guidelines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8355C-16E9-42F0-AD74-6ECFD082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0F33A-B78F-4E55-90DB-7F0D30C6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193909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Guideline : Use Case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/>
              <a:t>Start with a goal</a:t>
            </a:r>
          </a:p>
          <a:p>
            <a:r>
              <a:rPr lang="en-IN" dirty="0"/>
              <a:t>Write use cases as narratives</a:t>
            </a:r>
          </a:p>
          <a:p>
            <a:r>
              <a:rPr lang="en-IN" dirty="0"/>
              <a:t>Use simple language</a:t>
            </a:r>
          </a:p>
          <a:p>
            <a:r>
              <a:rPr lang="en-IN" dirty="0"/>
              <a:t>Keep the technology specifics out</a:t>
            </a:r>
          </a:p>
          <a:p>
            <a:r>
              <a:rPr lang="en-IN" dirty="0"/>
              <a:t>Don’t include UI elements in use cases</a:t>
            </a:r>
          </a:p>
          <a:p>
            <a:r>
              <a:rPr lang="en-IN" dirty="0"/>
              <a:t>Every use case should give one guarantee about the behaviour of the system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6D59A-21E2-4109-A38C-43363923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36E24-AFEA-4EB7-90FC-F512CDCC1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92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Guideline : 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N" sz="3200" dirty="0"/>
              <a:t>Actors are black boxes</a:t>
            </a:r>
          </a:p>
          <a:p>
            <a:r>
              <a:rPr lang="en-IN" sz="3200" dirty="0"/>
              <a:t>Actors don’t interact with each other</a:t>
            </a:r>
          </a:p>
          <a:p>
            <a:r>
              <a:rPr lang="en-IN" sz="3200" dirty="0"/>
              <a:t>Primary actors on left side of diagram and secondary actors on right</a:t>
            </a:r>
          </a:p>
          <a:p>
            <a:r>
              <a:rPr lang="en-IN" sz="3200" dirty="0"/>
              <a:t>Place use cases in logical order</a:t>
            </a:r>
          </a:p>
          <a:p>
            <a:r>
              <a:rPr lang="en-IN" sz="3200" dirty="0"/>
              <a:t>Place included use cases to right of the invoking use case</a:t>
            </a:r>
          </a:p>
          <a:p>
            <a:r>
              <a:rPr lang="en-IN" sz="3200" dirty="0"/>
              <a:t>Place inheriting use case below parent 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A4F46-6873-4CBC-970F-373D826D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51F16-9E5C-4053-B19F-63B355E42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204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Customer types the pin number in the textbox on the screen</a:t>
            </a:r>
          </a:p>
          <a:p>
            <a:r>
              <a:rPr lang="en-IN" dirty="0"/>
              <a:t>Encrypt the pin and perform an exact match with the encrypted pin stored in the web server</a:t>
            </a:r>
          </a:p>
          <a:p>
            <a:r>
              <a:rPr lang="en-IN" dirty="0"/>
              <a:t>System will execute the </a:t>
            </a:r>
            <a:r>
              <a:rPr lang="en-IN" dirty="0" err="1"/>
              <a:t>sql</a:t>
            </a:r>
            <a:r>
              <a:rPr lang="en-IN" dirty="0"/>
              <a:t> query “insert into table records (...” after transaction</a:t>
            </a:r>
          </a:p>
          <a:p>
            <a:r>
              <a:rPr lang="en-IN" dirty="0"/>
              <a:t>Customer will click the “Checkout” button that will send HTTPS request to the server to prepare the system for presenting the payment options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Customer enters the pin</a:t>
            </a:r>
          </a:p>
          <a:p>
            <a:r>
              <a:rPr lang="en-IN" dirty="0"/>
              <a:t>Validate pin</a:t>
            </a:r>
          </a:p>
          <a:p>
            <a:r>
              <a:rPr lang="en-IN" dirty="0"/>
              <a:t>System will update the database</a:t>
            </a:r>
          </a:p>
          <a:p>
            <a:r>
              <a:rPr lang="en-IN" dirty="0"/>
              <a:t>Customer will checkout the item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925F6-FAFC-4800-A986-80CD68245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7E363-DB40-44BD-BD38-D979243A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560979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case represents the system behaviour</a:t>
            </a:r>
          </a:p>
          <a:p>
            <a:r>
              <a:rPr lang="en-IN" dirty="0"/>
              <a:t>Activity diagram is used to specify how that behaviour is accomplished</a:t>
            </a:r>
          </a:p>
          <a:p>
            <a:r>
              <a:rPr lang="en-IN" dirty="0"/>
              <a:t>Shows high-level actions or steps that are chained together</a:t>
            </a:r>
          </a:p>
          <a:p>
            <a:pPr lvl="1"/>
            <a:r>
              <a:rPr lang="en-IN" dirty="0"/>
              <a:t>represents a process occurring in the system</a:t>
            </a:r>
          </a:p>
          <a:p>
            <a:r>
              <a:rPr lang="en-IN" dirty="0"/>
              <a:t>Help model a business process</a:t>
            </a:r>
          </a:p>
          <a:p>
            <a:pPr lvl="1"/>
            <a:r>
              <a:rPr lang="en-IN" dirty="0"/>
              <a:t>set of coordinated tasks that achieve a business goal</a:t>
            </a:r>
          </a:p>
          <a:p>
            <a:r>
              <a:rPr lang="en-IN" dirty="0"/>
              <a:t>Similar to flowchart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4EB68-92DE-4FD3-9FEE-39B308E0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D07CC-3F9A-4446-800F-1BEE55723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040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0" y="1600200"/>
            <a:ext cx="9875520" cy="2907254"/>
          </a:xfrm>
        </p:spPr>
        <p:txBody>
          <a:bodyPr>
            <a:normAutofit/>
          </a:bodyPr>
          <a:lstStyle/>
          <a:p>
            <a:r>
              <a:rPr lang="en-GB" dirty="0"/>
              <a:t>Allow you to enter additional comments (that are not captured in the diagram)</a:t>
            </a:r>
          </a:p>
          <a:p>
            <a:r>
              <a:rPr lang="en-GB" dirty="0"/>
              <a:t>You can write anything, to explain the diagram</a:t>
            </a:r>
          </a:p>
          <a:p>
            <a:r>
              <a:rPr lang="en-GB" dirty="0"/>
              <a:t>For example, small fragment of important code or some essential information</a:t>
            </a:r>
          </a:p>
          <a:p>
            <a:r>
              <a:rPr lang="en-GB" dirty="0"/>
              <a:t>Shown as a rectangle with a folded corner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641154" y="5043541"/>
            <a:ext cx="1151833" cy="1058145"/>
            <a:chOff x="5587366" y="4365809"/>
            <a:chExt cx="1151833" cy="1058145"/>
          </a:xfrm>
        </p:grpSpPr>
        <p:sp>
          <p:nvSpPr>
            <p:cNvPr id="6" name="Snip Single Corner Rectangle 5"/>
            <p:cNvSpPr/>
            <p:nvPr/>
          </p:nvSpPr>
          <p:spPr>
            <a:xfrm>
              <a:off x="5587366" y="4365810"/>
              <a:ext cx="1151833" cy="1058144"/>
            </a:xfrm>
            <a:prstGeom prst="snip1Rect">
              <a:avLst>
                <a:gd name="adj" fmla="val 26306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160" dirty="0"/>
                <a:t>   Note</a:t>
              </a:r>
            </a:p>
          </p:txBody>
        </p:sp>
        <p:sp>
          <p:nvSpPr>
            <p:cNvPr id="7" name="Right Triangle 6"/>
            <p:cNvSpPr/>
            <p:nvPr/>
          </p:nvSpPr>
          <p:spPr>
            <a:xfrm>
              <a:off x="6461817" y="4365809"/>
              <a:ext cx="277382" cy="283229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6792987" y="5572614"/>
            <a:ext cx="95251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82FE2-0D4A-43D1-A9D0-33BFFC55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50EBA-3F69-4B28-9B48-77FB801B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448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Elements of Activity Diagram</a:t>
            </a:r>
          </a:p>
        </p:txBody>
      </p:sp>
      <p:sp>
        <p:nvSpPr>
          <p:cNvPr id="4" name="Oval 3"/>
          <p:cNvSpPr/>
          <p:nvPr/>
        </p:nvSpPr>
        <p:spPr>
          <a:xfrm>
            <a:off x="5952698" y="1690688"/>
            <a:ext cx="286603" cy="2866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/>
          <p:cNvSpPr/>
          <p:nvPr/>
        </p:nvSpPr>
        <p:spPr>
          <a:xfrm>
            <a:off x="5418159" y="2530401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Search for name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418149" y="3673635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Call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400020" y="4808410"/>
            <a:ext cx="1355679" cy="5901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dirty="0">
                <a:solidFill>
                  <a:schemeClr val="dk1"/>
                </a:solidFill>
              </a:rPr>
              <a:t>Hang up</a:t>
            </a:r>
          </a:p>
        </p:txBody>
      </p:sp>
      <p:cxnSp>
        <p:nvCxnSpPr>
          <p:cNvPr id="9" name="Straight Arrow Connector 8"/>
          <p:cNvCxnSpPr>
            <a:stCxn id="4" idx="4"/>
            <a:endCxn id="5" idx="0"/>
          </p:cNvCxnSpPr>
          <p:nvPr/>
        </p:nvCxnSpPr>
        <p:spPr>
          <a:xfrm flipH="1">
            <a:off x="6095999" y="1977291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078576" y="3120525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095989" y="4255300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5927285" y="5942804"/>
            <a:ext cx="286603" cy="286603"/>
            <a:chOff x="5952698" y="5942806"/>
            <a:chExt cx="286603" cy="286603"/>
          </a:xfrm>
        </p:grpSpPr>
        <p:sp>
          <p:nvSpPr>
            <p:cNvPr id="14" name="Oval 13"/>
            <p:cNvSpPr/>
            <p:nvPr/>
          </p:nvSpPr>
          <p:spPr>
            <a:xfrm>
              <a:off x="5952698" y="5942806"/>
              <a:ext cx="286603" cy="286603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/>
            <p:cNvSpPr/>
            <p:nvPr/>
          </p:nvSpPr>
          <p:spPr>
            <a:xfrm>
              <a:off x="6003786" y="5993905"/>
              <a:ext cx="184403" cy="18440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 flipH="1">
            <a:off x="6077858" y="5389694"/>
            <a:ext cx="1" cy="5531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lg" len="lg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012608" y="1309226"/>
            <a:ext cx="1151833" cy="1058145"/>
            <a:chOff x="5587366" y="4365809"/>
            <a:chExt cx="1151833" cy="1058145"/>
          </a:xfrm>
        </p:grpSpPr>
        <p:sp>
          <p:nvSpPr>
            <p:cNvPr id="19" name="Snip Single Corner Rectangle 5"/>
            <p:cNvSpPr/>
            <p:nvPr/>
          </p:nvSpPr>
          <p:spPr>
            <a:xfrm>
              <a:off x="5587366" y="4365810"/>
              <a:ext cx="1151833" cy="1058144"/>
            </a:xfrm>
            <a:prstGeom prst="snip1Rect">
              <a:avLst>
                <a:gd name="adj" fmla="val 26306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Initial node</a:t>
              </a: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6461817" y="4365809"/>
              <a:ext cx="277382" cy="283229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cxnSp>
        <p:nvCxnSpPr>
          <p:cNvPr id="21" name="Straight Arrow Connector 20"/>
          <p:cNvCxnSpPr>
            <a:cxnSpLocks/>
            <a:stCxn id="19" idx="0"/>
            <a:endCxn id="4" idx="2"/>
          </p:cNvCxnSpPr>
          <p:nvPr/>
        </p:nvCxnSpPr>
        <p:spPr>
          <a:xfrm flipV="1">
            <a:off x="4164441" y="1833990"/>
            <a:ext cx="1788257" cy="430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330566" y="1690688"/>
            <a:ext cx="1151833" cy="1058145"/>
            <a:chOff x="5587366" y="4365809"/>
            <a:chExt cx="1151833" cy="1058145"/>
          </a:xfrm>
        </p:grpSpPr>
        <p:sp>
          <p:nvSpPr>
            <p:cNvPr id="25" name="Snip Single Corner Rectangle 5"/>
            <p:cNvSpPr/>
            <p:nvPr/>
          </p:nvSpPr>
          <p:spPr>
            <a:xfrm>
              <a:off x="5587366" y="4365810"/>
              <a:ext cx="1151833" cy="1058144"/>
            </a:xfrm>
            <a:prstGeom prst="snip1Rect">
              <a:avLst>
                <a:gd name="adj" fmla="val 26306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Edge</a:t>
              </a:r>
            </a:p>
          </p:txBody>
        </p:sp>
        <p:sp>
          <p:nvSpPr>
            <p:cNvPr id="26" name="Right Triangle 25"/>
            <p:cNvSpPr/>
            <p:nvPr/>
          </p:nvSpPr>
          <p:spPr>
            <a:xfrm>
              <a:off x="6461817" y="4365809"/>
              <a:ext cx="277382" cy="283229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6095988" y="2212536"/>
            <a:ext cx="2234578" cy="1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977586" y="2523175"/>
            <a:ext cx="1151833" cy="1058145"/>
            <a:chOff x="5587366" y="4365809"/>
            <a:chExt cx="1151833" cy="1058145"/>
          </a:xfrm>
        </p:grpSpPr>
        <p:sp>
          <p:nvSpPr>
            <p:cNvPr id="31" name="Snip Single Corner Rectangle 5"/>
            <p:cNvSpPr/>
            <p:nvPr/>
          </p:nvSpPr>
          <p:spPr>
            <a:xfrm>
              <a:off x="5587366" y="4365810"/>
              <a:ext cx="1151833" cy="1058144"/>
            </a:xfrm>
            <a:prstGeom prst="snip1Rect">
              <a:avLst>
                <a:gd name="adj" fmla="val 26306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Action</a:t>
              </a:r>
            </a:p>
          </p:txBody>
        </p:sp>
        <p:sp>
          <p:nvSpPr>
            <p:cNvPr id="32" name="Right Triangle 31"/>
            <p:cNvSpPr/>
            <p:nvPr/>
          </p:nvSpPr>
          <p:spPr>
            <a:xfrm>
              <a:off x="6461817" y="4365809"/>
              <a:ext cx="277382" cy="283229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cxnSp>
        <p:nvCxnSpPr>
          <p:cNvPr id="33" name="Straight Arrow Connector 32"/>
          <p:cNvCxnSpPr>
            <a:cxnSpLocks/>
          </p:cNvCxnSpPr>
          <p:nvPr/>
        </p:nvCxnSpPr>
        <p:spPr>
          <a:xfrm>
            <a:off x="4164441" y="2912413"/>
            <a:ext cx="123557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7227896" y="5557031"/>
            <a:ext cx="1151833" cy="1058145"/>
            <a:chOff x="5587366" y="4365809"/>
            <a:chExt cx="1151833" cy="1058145"/>
          </a:xfrm>
        </p:grpSpPr>
        <p:sp>
          <p:nvSpPr>
            <p:cNvPr id="36" name="Snip Single Corner Rectangle 5"/>
            <p:cNvSpPr/>
            <p:nvPr/>
          </p:nvSpPr>
          <p:spPr>
            <a:xfrm>
              <a:off x="5587366" y="4365810"/>
              <a:ext cx="1151833" cy="1058144"/>
            </a:xfrm>
            <a:prstGeom prst="snip1Rect">
              <a:avLst>
                <a:gd name="adj" fmla="val 26306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Activity final node</a:t>
              </a:r>
            </a:p>
          </p:txBody>
        </p:sp>
        <p:sp>
          <p:nvSpPr>
            <p:cNvPr id="37" name="Right Triangle 36"/>
            <p:cNvSpPr/>
            <p:nvPr/>
          </p:nvSpPr>
          <p:spPr>
            <a:xfrm>
              <a:off x="6461817" y="4365809"/>
              <a:ext cx="277382" cy="283229"/>
            </a:xfrm>
            <a:prstGeom prst="rtTriangl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160"/>
            </a:p>
          </p:txBody>
        </p:sp>
      </p:grp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6213887" y="6097032"/>
            <a:ext cx="978167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C6B31-4684-4A44-9410-B948DEC32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34E1DC3-0C50-410B-9FAE-296C8379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542395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52A-36A8-471C-94B5-FED83B5C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DBE4-2DE8-4450-8ECF-3F9F6604E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Activity diagram represents high-level actions</a:t>
            </a:r>
          </a:p>
          <a:p>
            <a:r>
              <a:rPr lang="en-IN" dirty="0"/>
              <a:t>Shows a business process</a:t>
            </a:r>
          </a:p>
          <a:p>
            <a:r>
              <a:rPr lang="en-IN" dirty="0"/>
              <a:t>Similar to flowchart</a:t>
            </a:r>
          </a:p>
          <a:p>
            <a:r>
              <a:rPr lang="en-IN" dirty="0"/>
              <a:t>Actions are represented </a:t>
            </a:r>
            <a:r>
              <a:rPr lang="en-IN"/>
              <a:t>as nodes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B4928-AD0A-4D56-AE10-23ED85374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55FCA-F964-4DAB-A5A6-6C48D151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654907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222"/>
          </a:xfrm>
        </p:spPr>
        <p:txBody>
          <a:bodyPr>
            <a:normAutofit lnSpcReduction="10000"/>
          </a:bodyPr>
          <a:lstStyle/>
          <a:p>
            <a:r>
              <a:rPr lang="en-IN" dirty="0"/>
              <a:t>Used when different action has to be executed based on a condition</a:t>
            </a:r>
          </a:p>
          <a:p>
            <a:r>
              <a:rPr lang="en-IN" dirty="0"/>
              <a:t>Represented through diamond shape</a:t>
            </a:r>
          </a:p>
          <a:p>
            <a:r>
              <a:rPr lang="en-IN" dirty="0"/>
              <a:t>Analogous to conditional statements in code</a:t>
            </a:r>
          </a:p>
          <a:p>
            <a:r>
              <a:rPr lang="en-IN" dirty="0"/>
              <a:t>Has one or more incoming edges and two or more outgoing edges</a:t>
            </a:r>
          </a:p>
          <a:p>
            <a:r>
              <a:rPr lang="en-IN" dirty="0"/>
              <a:t>Each branch edge contains a guard condition written in brackets</a:t>
            </a:r>
          </a:p>
          <a:p>
            <a:r>
              <a:rPr lang="en-IN" dirty="0"/>
              <a:t>Selects only one outgoing edge</a:t>
            </a:r>
          </a:p>
          <a:p>
            <a:endParaRPr lang="en-IN" dirty="0"/>
          </a:p>
        </p:txBody>
      </p:sp>
      <p:grpSp>
        <p:nvGrpSpPr>
          <p:cNvPr id="9" name="Group 8"/>
          <p:cNvGrpSpPr/>
          <p:nvPr/>
        </p:nvGrpSpPr>
        <p:grpSpPr>
          <a:xfrm>
            <a:off x="3194381" y="4951336"/>
            <a:ext cx="5354054" cy="1292709"/>
            <a:chOff x="3194381" y="4951336"/>
            <a:chExt cx="5354054" cy="1292709"/>
          </a:xfrm>
        </p:grpSpPr>
        <p:sp>
          <p:nvSpPr>
            <p:cNvPr id="4" name="Diamond 3"/>
            <p:cNvSpPr/>
            <p:nvPr/>
          </p:nvSpPr>
          <p:spPr>
            <a:xfrm>
              <a:off x="5751092" y="5504446"/>
              <a:ext cx="372979" cy="372979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H="1">
              <a:off x="5937582" y="4951336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6707603" y="5690935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5167559" y="5690935"/>
              <a:ext cx="1" cy="5531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arrow" w="lg" len="lg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cxnSpLocks/>
            </p:cNvCxnSpPr>
            <p:nvPr/>
          </p:nvCxnSpPr>
          <p:spPr>
            <a:xfrm>
              <a:off x="6124071" y="5690935"/>
              <a:ext cx="58353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5167559" y="5690935"/>
              <a:ext cx="58353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707603" y="5734696"/>
              <a:ext cx="1840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[Condition B]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94381" y="5742192"/>
              <a:ext cx="18408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dirty="0"/>
                <a:t>[Condition A]</a:t>
              </a:r>
            </a:p>
          </p:txBody>
        </p:sp>
      </p:grp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9013D05-19D5-4799-A4C7-B240AA0F1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Object Oriented Analysis, Design &amp; Programming in UML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71E9DE-6AD9-490F-A32B-7FA207CF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4554E-772B-4FC5-96DA-FB5414D9535C}" type="slidenum">
              <a:rPr lang="en-IN" smtClean="0"/>
              <a:t>99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79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Po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77013</TotalTime>
  <Words>10529</Words>
  <Application>Microsoft Office PowerPoint</Application>
  <PresentationFormat>Widescreen</PresentationFormat>
  <Paragraphs>2053</Paragraphs>
  <Slides>213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213</vt:i4>
      </vt:variant>
    </vt:vector>
  </HeadingPairs>
  <TitlesOfParts>
    <vt:vector size="219" baseType="lpstr">
      <vt:lpstr>Arial</vt:lpstr>
      <vt:lpstr>Calibri</vt:lpstr>
      <vt:lpstr>Calibri Light</vt:lpstr>
      <vt:lpstr>Times New Roman</vt:lpstr>
      <vt:lpstr>Poash</vt:lpstr>
      <vt:lpstr>Office Theme</vt:lpstr>
      <vt:lpstr>Object Oriented Programming Principles</vt:lpstr>
      <vt:lpstr>Instructor</vt:lpstr>
      <vt:lpstr>Apps</vt:lpstr>
      <vt:lpstr>Udemy Course</vt:lpstr>
      <vt:lpstr>Who is this course for</vt:lpstr>
      <vt:lpstr>Prerequisites</vt:lpstr>
      <vt:lpstr>Course Objectives</vt:lpstr>
      <vt:lpstr>Object Oriented Analysis, Design &amp; Programming with UML</vt:lpstr>
      <vt:lpstr>Purpose of software</vt:lpstr>
      <vt:lpstr>Software Complexity</vt:lpstr>
      <vt:lpstr>Reasons for software complexity</vt:lpstr>
      <vt:lpstr>Reasons for software complexity</vt:lpstr>
      <vt:lpstr>Reasons for software complexity</vt:lpstr>
      <vt:lpstr>Reasons for software complexity</vt:lpstr>
      <vt:lpstr>Reasons for software complexity</vt:lpstr>
      <vt:lpstr>Summary</vt:lpstr>
      <vt:lpstr>Complex Objects</vt:lpstr>
      <vt:lpstr>Resolving Complexity</vt:lpstr>
      <vt:lpstr>Algorithmic Decomposition</vt:lpstr>
      <vt:lpstr>Example</vt:lpstr>
      <vt:lpstr>Decompose</vt:lpstr>
      <vt:lpstr>Execution</vt:lpstr>
      <vt:lpstr>Disadvantages</vt:lpstr>
      <vt:lpstr>Algorithmic Decomposition</vt:lpstr>
      <vt:lpstr>Languages</vt:lpstr>
      <vt:lpstr>Summary</vt:lpstr>
      <vt:lpstr>Object Oriented Decomposition</vt:lpstr>
      <vt:lpstr>Object Oriented Decomposition</vt:lpstr>
      <vt:lpstr>Object Oriented Decomposition</vt:lpstr>
      <vt:lpstr>Object Oriented Decomposition</vt:lpstr>
      <vt:lpstr>Object Oriented Decomposition</vt:lpstr>
      <vt:lpstr>Advantages</vt:lpstr>
      <vt:lpstr>Summary</vt:lpstr>
      <vt:lpstr>Evolution </vt:lpstr>
      <vt:lpstr>Object Definition</vt:lpstr>
      <vt:lpstr>Characteristics</vt:lpstr>
      <vt:lpstr>State</vt:lpstr>
      <vt:lpstr>Example – Speaker System</vt:lpstr>
      <vt:lpstr>Example – Cellphone</vt:lpstr>
      <vt:lpstr>Identity</vt:lpstr>
      <vt:lpstr>Behaviour</vt:lpstr>
      <vt:lpstr>Examples</vt:lpstr>
      <vt:lpstr>Object Model</vt:lpstr>
      <vt:lpstr>Evolution Of Languages</vt:lpstr>
      <vt:lpstr>Object Model</vt:lpstr>
      <vt:lpstr>Object Oriented Analysis</vt:lpstr>
      <vt:lpstr>OO Analysis Library</vt:lpstr>
      <vt:lpstr>Analysis</vt:lpstr>
      <vt:lpstr>Object Oriented Design</vt:lpstr>
      <vt:lpstr>OO Design Library</vt:lpstr>
      <vt:lpstr>Object Oriented Programming</vt:lpstr>
      <vt:lpstr>Summary</vt:lpstr>
      <vt:lpstr>Object Oriented Analysis with UML</vt:lpstr>
      <vt:lpstr>Unified Modelling Language (UML)</vt:lpstr>
      <vt:lpstr>UML Diagrams</vt:lpstr>
      <vt:lpstr>Object Oriented Analysis</vt:lpstr>
      <vt:lpstr>Steps</vt:lpstr>
      <vt:lpstr>Example : Car Game (Reckless Driver)</vt:lpstr>
      <vt:lpstr>Key Objects</vt:lpstr>
      <vt:lpstr>Example Gameplay</vt:lpstr>
      <vt:lpstr>Use Case</vt:lpstr>
      <vt:lpstr>Use Case Description</vt:lpstr>
      <vt:lpstr>Gameplay</vt:lpstr>
      <vt:lpstr>Main Flow</vt:lpstr>
      <vt:lpstr>Alternate Flow</vt:lpstr>
      <vt:lpstr>Summary</vt:lpstr>
      <vt:lpstr>Use Case Diagram</vt:lpstr>
      <vt:lpstr>Use Case</vt:lpstr>
      <vt:lpstr>Actor</vt:lpstr>
      <vt:lpstr>Communication Line</vt:lpstr>
      <vt:lpstr>System Boundaries</vt:lpstr>
      <vt:lpstr>Example</vt:lpstr>
      <vt:lpstr>Modelling Tools</vt:lpstr>
      <vt:lpstr>PowerPoint Presentation</vt:lpstr>
      <vt:lpstr>Use Case Relationships</vt:lpstr>
      <vt:lpstr>Side Object Collision</vt:lpstr>
      <vt:lpstr>Use Case Relationships</vt:lpstr>
      <vt:lpstr>&lt;&lt;include&gt;&gt; Relationship</vt:lpstr>
      <vt:lpstr>&lt;&lt;include&gt;&gt; Notation</vt:lpstr>
      <vt:lpstr>Example : &lt;&lt;include&gt;&gt;</vt:lpstr>
      <vt:lpstr>Example : &lt;&lt;include&gt;&gt;</vt:lpstr>
      <vt:lpstr>Generalization</vt:lpstr>
      <vt:lpstr>Generalization Notation</vt:lpstr>
      <vt:lpstr>Example: Generalization</vt:lpstr>
      <vt:lpstr>Example: Generalization</vt:lpstr>
      <vt:lpstr>&lt;&lt;extend&gt;&gt; Relationship</vt:lpstr>
      <vt:lpstr>&lt;&lt;extend&gt;&gt; Notation</vt:lpstr>
      <vt:lpstr>Example: &lt;&lt;extend&gt;&gt;</vt:lpstr>
      <vt:lpstr>Example: &lt;&lt;extend&gt;&gt;</vt:lpstr>
      <vt:lpstr>Summary</vt:lpstr>
      <vt:lpstr>Use Case Guidelines</vt:lpstr>
      <vt:lpstr>Guideline : Use Case Description</vt:lpstr>
      <vt:lpstr>Guideline : Use Case Diagram</vt:lpstr>
      <vt:lpstr>Examples</vt:lpstr>
      <vt:lpstr>Activity Diagram</vt:lpstr>
      <vt:lpstr>Note</vt:lpstr>
      <vt:lpstr>Elements of Activity Diagram</vt:lpstr>
      <vt:lpstr>Summary</vt:lpstr>
      <vt:lpstr>Decision</vt:lpstr>
      <vt:lpstr>Example : Decision</vt:lpstr>
      <vt:lpstr>Merge</vt:lpstr>
      <vt:lpstr>Example : Merge</vt:lpstr>
      <vt:lpstr>Fork</vt:lpstr>
      <vt:lpstr>Join</vt:lpstr>
      <vt:lpstr>Example : Fork &amp; Join</vt:lpstr>
      <vt:lpstr>Example : Fork &amp; Join</vt:lpstr>
      <vt:lpstr>Partitions/Swimlanes</vt:lpstr>
      <vt:lpstr>Example</vt:lpstr>
      <vt:lpstr>Object Oriented Design with UML</vt:lpstr>
      <vt:lpstr>Object Oriented Design</vt:lpstr>
      <vt:lpstr>Object Oriented Decomposition</vt:lpstr>
      <vt:lpstr>Modelling Logical Structure</vt:lpstr>
      <vt:lpstr>Class Diagram</vt:lpstr>
      <vt:lpstr>Class</vt:lpstr>
      <vt:lpstr>Classes In UML</vt:lpstr>
      <vt:lpstr>Example : Class</vt:lpstr>
      <vt:lpstr>Objects in Reckless Driver</vt:lpstr>
      <vt:lpstr>Object Oriented Programming</vt:lpstr>
      <vt:lpstr>Object Oriented Programming</vt:lpstr>
      <vt:lpstr>Elements of Object Model</vt:lpstr>
      <vt:lpstr>Abstraction</vt:lpstr>
      <vt:lpstr>Example</vt:lpstr>
      <vt:lpstr>Abstraction</vt:lpstr>
      <vt:lpstr>Example</vt:lpstr>
      <vt:lpstr>Object Responsibility</vt:lpstr>
      <vt:lpstr>Advantages</vt:lpstr>
      <vt:lpstr>Abstraction</vt:lpstr>
      <vt:lpstr>Encapsulation</vt:lpstr>
      <vt:lpstr>Encapsulation</vt:lpstr>
      <vt:lpstr>Advantages</vt:lpstr>
      <vt:lpstr>Example</vt:lpstr>
      <vt:lpstr>Car Class</vt:lpstr>
      <vt:lpstr>Hierarchy</vt:lpstr>
      <vt:lpstr>Inheritance</vt:lpstr>
      <vt:lpstr>Examples</vt:lpstr>
      <vt:lpstr>Java</vt:lpstr>
      <vt:lpstr>C#</vt:lpstr>
      <vt:lpstr>C++</vt:lpstr>
      <vt:lpstr>Abstract Class</vt:lpstr>
      <vt:lpstr>Example</vt:lpstr>
      <vt:lpstr>Java</vt:lpstr>
      <vt:lpstr>C#</vt:lpstr>
      <vt:lpstr>C++</vt:lpstr>
      <vt:lpstr>Interface</vt:lpstr>
      <vt:lpstr>Interface</vt:lpstr>
      <vt:lpstr>Java</vt:lpstr>
      <vt:lpstr>C#</vt:lpstr>
      <vt:lpstr>C++</vt:lpstr>
      <vt:lpstr>Abstract Class Vs. Interface</vt:lpstr>
      <vt:lpstr>Containment</vt:lpstr>
      <vt:lpstr>Composition</vt:lpstr>
      <vt:lpstr>Example</vt:lpstr>
      <vt:lpstr>Java</vt:lpstr>
      <vt:lpstr>C#</vt:lpstr>
      <vt:lpstr>C++</vt:lpstr>
      <vt:lpstr>Aggregation</vt:lpstr>
      <vt:lpstr>Example</vt:lpstr>
      <vt:lpstr>Association</vt:lpstr>
      <vt:lpstr>Example</vt:lpstr>
      <vt:lpstr>Java</vt:lpstr>
      <vt:lpstr>C#</vt:lpstr>
      <vt:lpstr>C++</vt:lpstr>
      <vt:lpstr>Dependency</vt:lpstr>
      <vt:lpstr>Java</vt:lpstr>
      <vt:lpstr>C#</vt:lpstr>
      <vt:lpstr>C++</vt:lpstr>
      <vt:lpstr>Relationship Types</vt:lpstr>
      <vt:lpstr>Polymorphism</vt:lpstr>
      <vt:lpstr>Polymorphism</vt:lpstr>
      <vt:lpstr>Example</vt:lpstr>
      <vt:lpstr>Java</vt:lpstr>
      <vt:lpstr>C#</vt:lpstr>
      <vt:lpstr>C++</vt:lpstr>
      <vt:lpstr>Advantage</vt:lpstr>
      <vt:lpstr>New Game Implementation</vt:lpstr>
      <vt:lpstr>Scene Class</vt:lpstr>
      <vt:lpstr>Interaction Diagrams</vt:lpstr>
      <vt:lpstr>Communication Diagram</vt:lpstr>
      <vt:lpstr>Basic Elements</vt:lpstr>
      <vt:lpstr>Participants</vt:lpstr>
      <vt:lpstr>Communication Link</vt:lpstr>
      <vt:lpstr>Messages</vt:lpstr>
      <vt:lpstr>Example</vt:lpstr>
      <vt:lpstr>Nested Messages</vt:lpstr>
      <vt:lpstr>Example</vt:lpstr>
      <vt:lpstr>Concurrent Messages</vt:lpstr>
      <vt:lpstr>Example</vt:lpstr>
      <vt:lpstr>Conditional Messages</vt:lpstr>
      <vt:lpstr>Example</vt:lpstr>
      <vt:lpstr>Looping Messages</vt:lpstr>
      <vt:lpstr>Example</vt:lpstr>
      <vt:lpstr>Messages To Self</vt:lpstr>
      <vt:lpstr>Create Message</vt:lpstr>
      <vt:lpstr>Destroy Message</vt:lpstr>
      <vt:lpstr>Sequence Diagram</vt:lpstr>
      <vt:lpstr>Participant</vt:lpstr>
      <vt:lpstr>Time</vt:lpstr>
      <vt:lpstr>Message</vt:lpstr>
      <vt:lpstr>Activation/Execution Bar</vt:lpstr>
      <vt:lpstr>Example</vt:lpstr>
      <vt:lpstr>Example</vt:lpstr>
      <vt:lpstr>Message Types</vt:lpstr>
      <vt:lpstr>Asynchronous Message</vt:lpstr>
      <vt:lpstr>Example</vt:lpstr>
      <vt:lpstr>Example</vt:lpstr>
      <vt:lpstr>Create &amp; Destroy Message</vt:lpstr>
      <vt:lpstr>Create &amp; Destroy</vt:lpstr>
      <vt:lpstr>Fragments</vt:lpstr>
      <vt:lpstr>Fragment Types</vt:lpstr>
      <vt:lpstr>Example : loop Fragment</vt:lpstr>
      <vt:lpstr>Example : opt Fragment</vt:lpstr>
      <vt:lpstr>Example : opt Fragment</vt:lpstr>
      <vt:lpstr>Sequence Vs Communication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Umar Lone</dc:creator>
  <cp:lastModifiedBy>Umar Lone</cp:lastModifiedBy>
  <cp:revision>1424</cp:revision>
  <dcterms:created xsi:type="dcterms:W3CDTF">2016-11-29T05:46:31Z</dcterms:created>
  <dcterms:modified xsi:type="dcterms:W3CDTF">2017-11-08T14:51:17Z</dcterms:modified>
</cp:coreProperties>
</file>